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 id="2147483661" r:id="rId2"/>
  </p:sldMasterIdLst>
  <p:notesMasterIdLst>
    <p:notesMasterId r:id="rId22"/>
  </p:notesMasterIdLst>
  <p:handoutMasterIdLst>
    <p:handoutMasterId r:id="rId23"/>
  </p:handoutMasterIdLst>
  <p:sldIdLst>
    <p:sldId id="308" r:id="rId3"/>
    <p:sldId id="334" r:id="rId4"/>
    <p:sldId id="335" r:id="rId5"/>
    <p:sldId id="336" r:id="rId6"/>
    <p:sldId id="349" r:id="rId7"/>
    <p:sldId id="337" r:id="rId8"/>
    <p:sldId id="340" r:id="rId9"/>
    <p:sldId id="341" r:id="rId10"/>
    <p:sldId id="338" r:id="rId11"/>
    <p:sldId id="339" r:id="rId12"/>
    <p:sldId id="342" r:id="rId13"/>
    <p:sldId id="344" r:id="rId14"/>
    <p:sldId id="350" r:id="rId15"/>
    <p:sldId id="345" r:id="rId16"/>
    <p:sldId id="351" r:id="rId17"/>
    <p:sldId id="343" r:id="rId18"/>
    <p:sldId id="347" r:id="rId19"/>
    <p:sldId id="348" r:id="rId20"/>
    <p:sldId id="346" r:id="rId21"/>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a:ea typeface="+mn-ea"/>
        <a:cs typeface="+mn-cs"/>
      </a:defRPr>
    </a:lvl1pPr>
    <a:lvl2pPr marL="457200" algn="l" rtl="0" fontAlgn="base">
      <a:spcBef>
        <a:spcPct val="0"/>
      </a:spcBef>
      <a:spcAft>
        <a:spcPct val="0"/>
      </a:spcAft>
      <a:defRPr sz="2400" kern="1200">
        <a:solidFill>
          <a:schemeClr val="tx1"/>
        </a:solidFill>
        <a:latin typeface="Times"/>
        <a:ea typeface="+mn-ea"/>
        <a:cs typeface="+mn-cs"/>
      </a:defRPr>
    </a:lvl2pPr>
    <a:lvl3pPr marL="914400" algn="l" rtl="0" fontAlgn="base">
      <a:spcBef>
        <a:spcPct val="0"/>
      </a:spcBef>
      <a:spcAft>
        <a:spcPct val="0"/>
      </a:spcAft>
      <a:defRPr sz="2400" kern="1200">
        <a:solidFill>
          <a:schemeClr val="tx1"/>
        </a:solidFill>
        <a:latin typeface="Times"/>
        <a:ea typeface="+mn-ea"/>
        <a:cs typeface="+mn-cs"/>
      </a:defRPr>
    </a:lvl3pPr>
    <a:lvl4pPr marL="1371600" algn="l" rtl="0" fontAlgn="base">
      <a:spcBef>
        <a:spcPct val="0"/>
      </a:spcBef>
      <a:spcAft>
        <a:spcPct val="0"/>
      </a:spcAft>
      <a:defRPr sz="2400" kern="1200">
        <a:solidFill>
          <a:schemeClr val="tx1"/>
        </a:solidFill>
        <a:latin typeface="Times"/>
        <a:ea typeface="+mn-ea"/>
        <a:cs typeface="+mn-cs"/>
      </a:defRPr>
    </a:lvl4pPr>
    <a:lvl5pPr marL="1828800" algn="l" rtl="0" fontAlgn="base">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00532A"/>
    <a:srgbClr val="FFCA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661" autoAdjust="0"/>
    <p:restoredTop sz="82512" autoAdjust="0"/>
  </p:normalViewPr>
  <p:slideViewPr>
    <p:cSldViewPr snapToGrid="0">
      <p:cViewPr varScale="1">
        <p:scale>
          <a:sx n="61" d="100"/>
          <a:sy n="61" d="100"/>
        </p:scale>
        <p:origin x="-696" y="-72"/>
      </p:cViewPr>
      <p:guideLst>
        <p:guide orient="horz" pos="723"/>
        <p:guide pos="649"/>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70" d="100"/>
        <a:sy n="70" d="100"/>
      </p:scale>
      <p:origin x="0" y="516"/>
    </p:cViewPr>
  </p:sorterViewPr>
  <p:notesViewPr>
    <p:cSldViewPr snapToGrid="0">
      <p:cViewPr varScale="1">
        <p:scale>
          <a:sx n="55" d="100"/>
          <a:sy n="55" d="100"/>
        </p:scale>
        <p:origin x="-1830" y="-102"/>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Sheet1!$B$30</c:f>
              <c:strCache>
                <c:ptCount val="1"/>
                <c:pt idx="0">
                  <c:v>Made a visit</c:v>
                </c:pt>
              </c:strCache>
            </c:strRef>
          </c:tx>
          <c:spPr>
            <a:solidFill>
              <a:srgbClr val="00B0F0"/>
            </a:solidFill>
          </c:spPr>
          <c:dLbls>
            <c:showVal val="1"/>
          </c:dLbls>
          <c:cat>
            <c:numRef>
              <c:f>Sheet1!$C$29:$E$29</c:f>
              <c:numCache>
                <c:formatCode>General</c:formatCode>
                <c:ptCount val="3"/>
                <c:pt idx="0">
                  <c:v>2006</c:v>
                </c:pt>
                <c:pt idx="1">
                  <c:v>2008</c:v>
                </c:pt>
                <c:pt idx="2">
                  <c:v>2010</c:v>
                </c:pt>
              </c:numCache>
            </c:numRef>
          </c:cat>
          <c:val>
            <c:numRef>
              <c:f>Sheet1!$C$30:$E$30</c:f>
              <c:numCache>
                <c:formatCode>0%</c:formatCode>
                <c:ptCount val="3"/>
                <c:pt idx="0">
                  <c:v>0.82000000000000051</c:v>
                </c:pt>
                <c:pt idx="1">
                  <c:v>0.87000000000000055</c:v>
                </c:pt>
                <c:pt idx="2">
                  <c:v>0.88000000000000056</c:v>
                </c:pt>
              </c:numCache>
            </c:numRef>
          </c:val>
        </c:ser>
        <c:ser>
          <c:idx val="1"/>
          <c:order val="1"/>
          <c:tx>
            <c:strRef>
              <c:f>Sheet1!$B$31</c:f>
              <c:strCache>
                <c:ptCount val="1"/>
                <c:pt idx="0">
                  <c:v>Frequency</c:v>
                </c:pt>
              </c:strCache>
            </c:strRef>
          </c:tx>
          <c:spPr>
            <a:ln>
              <a:noFill/>
            </a:ln>
          </c:spPr>
          <c:dLbls>
            <c:showVal val="1"/>
          </c:dLbls>
          <c:cat>
            <c:numRef>
              <c:f>Sheet1!$C$29:$E$29</c:f>
              <c:numCache>
                <c:formatCode>General</c:formatCode>
                <c:ptCount val="3"/>
                <c:pt idx="0">
                  <c:v>2006</c:v>
                </c:pt>
                <c:pt idx="1">
                  <c:v>2008</c:v>
                </c:pt>
                <c:pt idx="2">
                  <c:v>2010</c:v>
                </c:pt>
              </c:numCache>
            </c:numRef>
          </c:cat>
          <c:val>
            <c:numRef>
              <c:f>Sheet1!$C$31:$E$31</c:f>
              <c:numCache>
                <c:formatCode>0%</c:formatCode>
                <c:ptCount val="3"/>
                <c:pt idx="0">
                  <c:v>0.13</c:v>
                </c:pt>
                <c:pt idx="1">
                  <c:v>0.21000000000000013</c:v>
                </c:pt>
                <c:pt idx="2">
                  <c:v>0.21000000000000013</c:v>
                </c:pt>
              </c:numCache>
            </c:numRef>
          </c:val>
        </c:ser>
        <c:axId val="70379776"/>
        <c:axId val="76267520"/>
      </c:barChart>
      <c:catAx>
        <c:axId val="70379776"/>
        <c:scaling>
          <c:orientation val="minMax"/>
        </c:scaling>
        <c:axPos val="b"/>
        <c:numFmt formatCode="General" sourceLinked="1"/>
        <c:tickLblPos val="nextTo"/>
        <c:crossAx val="76267520"/>
        <c:crosses val="autoZero"/>
        <c:auto val="1"/>
        <c:lblAlgn val="ctr"/>
        <c:lblOffset val="100"/>
      </c:catAx>
      <c:valAx>
        <c:axId val="76267520"/>
        <c:scaling>
          <c:orientation val="minMax"/>
        </c:scaling>
        <c:axPos val="l"/>
        <c:majorGridlines/>
        <c:numFmt formatCode="0%" sourceLinked="1"/>
        <c:tickLblPos val="nextTo"/>
        <c:crossAx val="70379776"/>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Sheet1!$B$20:$D$20</c:f>
              <c:strCache>
                <c:ptCount val="1"/>
                <c:pt idx="0">
                  <c:v>70% 77% 79%</c:v>
                </c:pt>
              </c:strCache>
            </c:strRef>
          </c:tx>
          <c:spPr>
            <a:ln>
              <a:solidFill>
                <a:srgbClr val="0070C0"/>
              </a:solidFill>
            </a:ln>
          </c:spPr>
          <c:dPt>
            <c:idx val="1"/>
            <c:spPr>
              <a:ln>
                <a:solidFill>
                  <a:srgbClr val="0070C0"/>
                </a:solidFill>
              </a:ln>
            </c:spPr>
          </c:dPt>
          <c:dLbls>
            <c:showVal val="1"/>
          </c:dLbls>
          <c:cat>
            <c:numRef>
              <c:f>Sheet1!$B$19:$D$19</c:f>
              <c:numCache>
                <c:formatCode>General</c:formatCode>
                <c:ptCount val="3"/>
                <c:pt idx="0">
                  <c:v>2006</c:v>
                </c:pt>
                <c:pt idx="1">
                  <c:v>2008</c:v>
                </c:pt>
                <c:pt idx="2">
                  <c:v>2010</c:v>
                </c:pt>
              </c:numCache>
            </c:numRef>
          </c:cat>
          <c:val>
            <c:numRef>
              <c:f>Sheet1!$B$20:$D$20</c:f>
              <c:numCache>
                <c:formatCode>0%</c:formatCode>
                <c:ptCount val="3"/>
                <c:pt idx="0">
                  <c:v>0.70000000000000051</c:v>
                </c:pt>
                <c:pt idx="1">
                  <c:v>0.77000000000000068</c:v>
                </c:pt>
                <c:pt idx="2">
                  <c:v>0.79</c:v>
                </c:pt>
              </c:numCache>
            </c:numRef>
          </c:val>
        </c:ser>
        <c:axId val="50160000"/>
        <c:axId val="50161536"/>
      </c:barChart>
      <c:catAx>
        <c:axId val="50160000"/>
        <c:scaling>
          <c:orientation val="minMax"/>
        </c:scaling>
        <c:axPos val="b"/>
        <c:numFmt formatCode="General" sourceLinked="1"/>
        <c:tickLblPos val="nextTo"/>
        <c:crossAx val="50161536"/>
        <c:crosses val="autoZero"/>
        <c:auto val="1"/>
        <c:lblAlgn val="ctr"/>
        <c:lblOffset val="100"/>
      </c:catAx>
      <c:valAx>
        <c:axId val="50161536"/>
        <c:scaling>
          <c:orientation val="minMax"/>
        </c:scaling>
        <c:axPos val="l"/>
        <c:majorGridlines/>
        <c:numFmt formatCode="0%" sourceLinked="1"/>
        <c:tickLblPos val="nextTo"/>
        <c:crossAx val="50160000"/>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0" hangingPunct="0">
              <a:defRPr sz="1200">
                <a:latin typeface="Times" pitchFamily="18" charset="0"/>
              </a:defRPr>
            </a:lvl1pPr>
          </a:lstStyle>
          <a:p>
            <a:pPr>
              <a:defRPr/>
            </a:pPr>
            <a:endParaRPr lang="en-US"/>
          </a:p>
        </p:txBody>
      </p:sp>
      <p:sp>
        <p:nvSpPr>
          <p:cNvPr id="91139"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defRPr sz="1200">
                <a:latin typeface="Times" pitchFamily="18" charset="0"/>
              </a:defRPr>
            </a:lvl1pPr>
          </a:lstStyle>
          <a:p>
            <a:pPr>
              <a:defRPr/>
            </a:pPr>
            <a:endParaRPr lang="en-US"/>
          </a:p>
        </p:txBody>
      </p:sp>
      <p:sp>
        <p:nvSpPr>
          <p:cNvPr id="91140"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0" hangingPunct="0">
              <a:defRPr sz="1200">
                <a:latin typeface="Times" pitchFamily="18" charset="0"/>
              </a:defRPr>
            </a:lvl1pPr>
          </a:lstStyle>
          <a:p>
            <a:pPr>
              <a:defRPr/>
            </a:pPr>
            <a:endParaRPr lang="en-US"/>
          </a:p>
        </p:txBody>
      </p:sp>
      <p:sp>
        <p:nvSpPr>
          <p:cNvPr id="91141"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defRPr sz="1200">
                <a:latin typeface="Times" pitchFamily="18" charset="0"/>
              </a:defRPr>
            </a:lvl1pPr>
          </a:lstStyle>
          <a:p>
            <a:pPr>
              <a:defRPr/>
            </a:pPr>
            <a:fld id="{AC2ADFAB-6981-411F-884B-028C99ABC91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0" hangingPunct="0">
              <a:defRPr sz="1200">
                <a:latin typeface="Times" pitchFamily="18" charset="0"/>
              </a:defRPr>
            </a:lvl1pPr>
          </a:lstStyle>
          <a:p>
            <a:pPr>
              <a:defRPr/>
            </a:pPr>
            <a:endParaRPr lang="en-US"/>
          </a:p>
        </p:txBody>
      </p:sp>
      <p:sp>
        <p:nvSpPr>
          <p:cNvPr id="69635" name="Rectangle 3"/>
          <p:cNvSpPr>
            <a:spLocks noGrp="1" noChangeArrowheads="1"/>
          </p:cNvSpPr>
          <p:nvPr>
            <p:ph type="dt"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defRPr sz="1200">
                <a:latin typeface="Times" pitchFamily="18"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917575" y="4416425"/>
            <a:ext cx="5046663"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9638" name="Rectangle 6"/>
          <p:cNvSpPr>
            <a:spLocks noGrp="1" noChangeArrowheads="1"/>
          </p:cNvSpPr>
          <p:nvPr>
            <p:ph type="ftr" sz="quarter" idx="4"/>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0" hangingPunct="0">
              <a:defRPr sz="1200">
                <a:latin typeface="Times" pitchFamily="18" charset="0"/>
              </a:defRPr>
            </a:lvl1pPr>
          </a:lstStyle>
          <a:p>
            <a:pPr>
              <a:defRPr/>
            </a:pPr>
            <a:endParaRPr lang="en-US"/>
          </a:p>
        </p:txBody>
      </p:sp>
      <p:sp>
        <p:nvSpPr>
          <p:cNvPr id="69639"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defRPr sz="1200">
                <a:latin typeface="Times" pitchFamily="18" charset="0"/>
              </a:defRPr>
            </a:lvl1pPr>
          </a:lstStyle>
          <a:p>
            <a:pPr>
              <a:defRPr/>
            </a:pPr>
            <a:fld id="{755FF52F-06BB-4153-9BBC-8BFBA39FF2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B6974E4-7C5E-4D5D-B37E-2F66E36E1A57}" type="slidenum">
              <a:rPr lang="en-US" smtClean="0"/>
              <a:pPr/>
              <a:t>1</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 from 77% in 2008</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COD 88</a:t>
            </a:r>
          </a:p>
          <a:p>
            <a:r>
              <a:rPr lang="en-US" dirty="0" smtClean="0"/>
              <a:t>County 39</a:t>
            </a:r>
          </a:p>
          <a:p>
            <a:r>
              <a:rPr lang="en-US" dirty="0" smtClean="0"/>
              <a:t>US 37</a:t>
            </a:r>
          </a:p>
          <a:p>
            <a:r>
              <a:rPr lang="en-US" dirty="0" smtClean="0"/>
              <a:t>GA 33</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Down from 89%; up from 51%</a:t>
            </a:r>
          </a:p>
          <a:p>
            <a:r>
              <a:rPr lang="en-US" dirty="0" smtClean="0"/>
              <a:t>Down from 31%</a:t>
            </a:r>
          </a:p>
          <a:p>
            <a:r>
              <a:rPr lang="en-US" dirty="0" smtClean="0"/>
              <a:t>Down from 71%</a:t>
            </a:r>
          </a:p>
          <a:p>
            <a:r>
              <a:rPr lang="en-US" dirty="0" smtClean="0"/>
              <a:t>Up from 68%</a:t>
            </a:r>
          </a:p>
          <a:p>
            <a:r>
              <a:rPr lang="en-US" dirty="0" smtClean="0"/>
              <a:t>Up</a:t>
            </a:r>
            <a:r>
              <a:rPr lang="en-US" baseline="0" dirty="0" smtClean="0"/>
              <a:t> from 67%</a:t>
            </a:r>
          </a:p>
          <a:p>
            <a:r>
              <a:rPr lang="en-US" baseline="0" dirty="0" smtClean="0"/>
              <a:t>Up from 61%</a:t>
            </a:r>
            <a:endParaRPr lang="en-US" dirty="0" smtClean="0"/>
          </a:p>
          <a:p>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100-point</a:t>
            </a:r>
            <a:r>
              <a:rPr lang="en-US" baseline="0" dirty="0" smtClean="0"/>
              <a:t> scale is not a percent – it’s a conversion of responses to an average rating.</a:t>
            </a:r>
          </a:p>
          <a:p>
            <a:endParaRPr lang="en-US" baseline="0" dirty="0" smtClean="0"/>
          </a:p>
          <a:p>
            <a:r>
              <a:rPr lang="en-US" baseline="0" dirty="0" smtClean="0"/>
              <a:t>All areas are ranked above the benchmarks.</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Populations</a:t>
            </a:r>
            <a:r>
              <a:rPr lang="en-US" baseline="0" dirty="0" smtClean="0"/>
              <a:t> 15,000 to 40,000</a:t>
            </a:r>
          </a:p>
          <a:p>
            <a:r>
              <a:rPr lang="en-US" baseline="0" dirty="0" smtClean="0"/>
              <a:t>31 jurisdictions included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Includes Winter Park, FL; Milton, GA; </a:t>
            </a:r>
            <a:r>
              <a:rPr lang="en-US" baseline="0" dirty="0" err="1" smtClean="0"/>
              <a:t>Takoma</a:t>
            </a:r>
            <a:r>
              <a:rPr lang="en-US" baseline="0" dirty="0" smtClean="0"/>
              <a:t> Park, MD</a:t>
            </a:r>
            <a:endParaRPr lang="en-US" dirty="0" smtClean="0"/>
          </a:p>
          <a:p>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Populations</a:t>
            </a:r>
            <a:r>
              <a:rPr lang="en-US" baseline="0" dirty="0" smtClean="0"/>
              <a:t> 15,000 to 40,000</a:t>
            </a:r>
          </a:p>
          <a:p>
            <a:r>
              <a:rPr lang="en-US" baseline="0" dirty="0" smtClean="0"/>
              <a:t>31 jurisdictions</a:t>
            </a:r>
          </a:p>
          <a:p>
            <a:r>
              <a:rPr lang="en-US" baseline="0" dirty="0" smtClean="0"/>
              <a:t>26 #1 rankings</a:t>
            </a:r>
          </a:p>
        </p:txBody>
      </p:sp>
      <p:sp>
        <p:nvSpPr>
          <p:cNvPr id="4" name="Slide Number Placeholder 3"/>
          <p:cNvSpPr>
            <a:spLocks noGrp="1"/>
          </p:cNvSpPr>
          <p:nvPr>
            <p:ph type="sldNum" sz="quarter" idx="10"/>
          </p:nvPr>
        </p:nvSpPr>
        <p:spPr/>
        <p:txBody>
          <a:bodyPr/>
          <a:lstStyle/>
          <a:p>
            <a:fld id="{DC0114B7-BD92-48F1-BCBA-B92DE5AB11E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50%</a:t>
            </a:r>
            <a:r>
              <a:rPr lang="en-US" baseline="0" dirty="0" smtClean="0"/>
              <a:t> in 2008</a:t>
            </a:r>
          </a:p>
          <a:p>
            <a:endParaRPr lang="en-US" baseline="0" dirty="0" smtClean="0"/>
          </a:p>
          <a:p>
            <a:r>
              <a:rPr lang="en-US" baseline="0" dirty="0" smtClean="0"/>
              <a:t>Under 17 up form 31% and 65+ up from 18%</a:t>
            </a:r>
          </a:p>
          <a:p>
            <a:endParaRPr lang="en-US" baseline="0" dirty="0" smtClean="0"/>
          </a:p>
          <a:p>
            <a:r>
              <a:rPr lang="en-US" baseline="0" dirty="0" smtClean="0"/>
              <a:t>Econ impact down from 39%</a:t>
            </a:r>
          </a:p>
        </p:txBody>
      </p:sp>
      <p:sp>
        <p:nvSpPr>
          <p:cNvPr id="4" name="Slide Number Placeholder 3"/>
          <p:cNvSpPr>
            <a:spLocks noGrp="1"/>
          </p:cNvSpPr>
          <p:nvPr>
            <p:ph type="sldNum" sz="quarter" idx="10"/>
          </p:nvPr>
        </p:nvSpPr>
        <p:spPr/>
        <p:txBody>
          <a:bodyPr/>
          <a:lstStyle/>
          <a:p>
            <a:fld id="{DC0114B7-BD92-48F1-BCBA-B92DE5AB11E5}"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515</a:t>
            </a:r>
            <a:r>
              <a:rPr lang="en-US" baseline="0" dirty="0" smtClean="0"/>
              <a:t> by mail</a:t>
            </a:r>
          </a:p>
          <a:p>
            <a:r>
              <a:rPr lang="en-US" baseline="0" dirty="0" smtClean="0"/>
              <a:t>18 completed online</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55FF52F-06BB-4153-9BBC-8BFBA39FF2D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80000"/>
              </a:lnSpc>
              <a:buFont typeface="Wingdings" pitchFamily="2" charset="2"/>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55FF52F-06BB-4153-9BBC-8BFBA39FF2D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2010 - Value of</a:t>
            </a:r>
            <a:r>
              <a:rPr lang="en-US" baseline="0" dirty="0" smtClean="0"/>
              <a:t> services for </a:t>
            </a:r>
            <a:r>
              <a:rPr lang="en-US" dirty="0" smtClean="0"/>
              <a:t>Taxes is now at 7% think is poor,</a:t>
            </a:r>
            <a:r>
              <a:rPr lang="en-US" baseline="0" dirty="0" smtClean="0"/>
              <a:t> </a:t>
            </a:r>
            <a:r>
              <a:rPr lang="en-US" dirty="0" smtClean="0"/>
              <a:t>15% don’t know and 55% think excellent/good.</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Fire up from 50%</a:t>
            </a:r>
          </a:p>
          <a:p>
            <a:r>
              <a:rPr lang="en-US" dirty="0" smtClean="0"/>
              <a:t>Recycling up from 45%</a:t>
            </a:r>
          </a:p>
          <a:p>
            <a:r>
              <a:rPr lang="en-US" dirty="0" smtClean="0"/>
              <a:t>Police up</a:t>
            </a:r>
            <a:r>
              <a:rPr lang="en-US" baseline="0" dirty="0" smtClean="0"/>
              <a:t> from 40%</a:t>
            </a:r>
          </a:p>
          <a:p>
            <a:r>
              <a:rPr lang="en-US" baseline="0" dirty="0" smtClean="0"/>
              <a:t>Garbage up from 38%</a:t>
            </a:r>
          </a:p>
          <a:p>
            <a:r>
              <a:rPr lang="en-US" baseline="0" dirty="0" smtClean="0"/>
              <a:t>Yard waste up from 36%</a:t>
            </a:r>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Signal timing</a:t>
            </a:r>
            <a:r>
              <a:rPr lang="en-US" baseline="0" dirty="0" smtClean="0"/>
              <a:t> down from 31%</a:t>
            </a:r>
          </a:p>
          <a:p>
            <a:pPr defTabSz="924458" eaLnBrk="1" fontAlgn="auto" hangingPunct="1">
              <a:spcBef>
                <a:spcPts val="0"/>
              </a:spcBef>
              <a:spcAft>
                <a:spcPts val="0"/>
              </a:spcAft>
              <a:defRPr/>
            </a:pPr>
            <a:r>
              <a:rPr lang="en-US" baseline="0" dirty="0" smtClean="0"/>
              <a:t>Svc to low-income up from 12%</a:t>
            </a:r>
            <a:endParaRPr lang="en-US" dirty="0" smtClean="0"/>
          </a:p>
          <a:p>
            <a:endParaRPr lang="en-US" baseline="0" dirty="0" smtClean="0"/>
          </a:p>
          <a:p>
            <a:r>
              <a:rPr lang="en-US" baseline="0" dirty="0" smtClean="0"/>
              <a:t>Sidewalk maintenance up from 13% in 2008. </a:t>
            </a:r>
          </a:p>
          <a:p>
            <a:r>
              <a:rPr lang="en-US" baseline="0" dirty="0" smtClean="0"/>
              <a:t>2010 --50% of respondents think sidewalk maintenance is excellent/good. 59% excellent in 2008.</a:t>
            </a:r>
          </a:p>
          <a:p>
            <a:endParaRPr lang="en-US" baseline="0" dirty="0" smtClean="0"/>
          </a:p>
          <a:p>
            <a:r>
              <a:rPr lang="en-US" baseline="0" dirty="0" smtClean="0"/>
              <a:t>Storm drainage up from 11% in 2008. </a:t>
            </a:r>
          </a:p>
          <a:p>
            <a:r>
              <a:rPr lang="en-US" baseline="0" dirty="0" smtClean="0"/>
              <a:t>2010 – 45% think is excellent/good. 50% excellent in 2008.</a:t>
            </a:r>
          </a:p>
        </p:txBody>
      </p:sp>
      <p:sp>
        <p:nvSpPr>
          <p:cNvPr id="4" name="Slide Number Placeholder 3"/>
          <p:cNvSpPr>
            <a:spLocks noGrp="1"/>
          </p:cNvSpPr>
          <p:nvPr>
            <p:ph type="sldNum" sz="quarter" idx="10"/>
          </p:nvPr>
        </p:nvSpPr>
        <p:spPr/>
        <p:txBody>
          <a:bodyPr/>
          <a:lstStyle/>
          <a:p>
            <a:fld id="{DC0114B7-BD92-48F1-BCBA-B92DE5AB11E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 readership down</a:t>
            </a:r>
            <a:r>
              <a:rPr lang="en-US" baseline="0" dirty="0" smtClean="0"/>
              <a:t> from 96%; frequency remained the same</a:t>
            </a:r>
          </a:p>
          <a:p>
            <a:r>
              <a:rPr lang="en-US" baseline="0" dirty="0" smtClean="0"/>
              <a:t>Recycling frequency up from 67%</a:t>
            </a:r>
          </a:p>
          <a:p>
            <a:r>
              <a:rPr lang="en-US" baseline="0" dirty="0" smtClean="0"/>
              <a:t>Park visits up from 87%; frequency down from 22%</a:t>
            </a:r>
          </a:p>
          <a:p>
            <a:endParaRPr lang="en-US" dirty="0"/>
          </a:p>
        </p:txBody>
      </p:sp>
      <p:sp>
        <p:nvSpPr>
          <p:cNvPr id="4" name="Slide Number Placeholder 3"/>
          <p:cNvSpPr>
            <a:spLocks noGrp="1"/>
          </p:cNvSpPr>
          <p:nvPr>
            <p:ph type="sldNum" sz="quarter" idx="10"/>
          </p:nvPr>
        </p:nvSpPr>
        <p:spPr/>
        <p:txBody>
          <a:bodyPr/>
          <a:lstStyle/>
          <a:p>
            <a:fld id="{DC0114B7-BD92-48F1-BCBA-B92DE5AB11E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BF06D60-7E84-4439-9A31-34C98DF06D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299BFB4-C540-4191-9E1E-C460CD811F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685800"/>
            <a:ext cx="1855787"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30288" y="685800"/>
            <a:ext cx="54197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19AC6E0-5749-4848-8CA4-E3AD2E39FFE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89388-07C3-4DEA-9C2A-61468B751582}" type="datetimeFigureOut">
              <a:rPr lang="en-US" smtClean="0"/>
              <a:pPr/>
              <a:t>10/4/2010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89388-07C3-4DEA-9C2A-61468B751582}" type="datetimeFigureOut">
              <a:rPr lang="en-US" smtClean="0"/>
              <a:pPr/>
              <a:t>10/4/2010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89388-07C3-4DEA-9C2A-61468B751582}" type="datetimeFigureOut">
              <a:rPr lang="en-US" smtClean="0"/>
              <a:pPr/>
              <a:t>10/4/2010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89388-07C3-4DEA-9C2A-61468B751582}" type="datetimeFigureOut">
              <a:rPr lang="en-US" smtClean="0"/>
              <a:pPr/>
              <a:t>10/4/2010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89388-07C3-4DEA-9C2A-61468B751582}" type="datetimeFigureOut">
              <a:rPr lang="en-US" smtClean="0"/>
              <a:pPr/>
              <a:t>10/4/2010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89388-07C3-4DEA-9C2A-61468B751582}" type="datetimeFigureOut">
              <a:rPr lang="en-US" smtClean="0"/>
              <a:pPr/>
              <a:t>10/4/2010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89388-07C3-4DEA-9C2A-61468B751582}" type="datetimeFigureOut">
              <a:rPr lang="en-US" smtClean="0"/>
              <a:pPr/>
              <a:t>10/4/2010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89388-07C3-4DEA-9C2A-61468B751582}" type="datetimeFigureOut">
              <a:rPr lang="en-US" smtClean="0"/>
              <a:pPr/>
              <a:t>10/4/2010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90BC9D0-0FD2-4896-B122-694B9CD7C21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89388-07C3-4DEA-9C2A-61468B751582}" type="datetimeFigureOut">
              <a:rPr lang="en-US" smtClean="0"/>
              <a:pPr/>
              <a:t>10/4/2010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89388-07C3-4DEA-9C2A-61468B751582}" type="datetimeFigureOut">
              <a:rPr lang="en-US" smtClean="0"/>
              <a:pPr/>
              <a:t>10/4/2010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89388-07C3-4DEA-9C2A-61468B751582}" type="datetimeFigureOut">
              <a:rPr lang="en-US" smtClean="0"/>
              <a:pPr/>
              <a:t>10/4/2010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6A75-31C9-4F9B-8566-1839F8531E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BA7CF5B-17D3-42F1-85C9-862681D441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0288" y="2312988"/>
            <a:ext cx="3636962" cy="3783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19650" y="2312988"/>
            <a:ext cx="3638550" cy="3783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2EEEF34-C148-4174-A99A-37B6B7CAA8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31AEE41-9D0F-4341-AA7D-DA3E8EF901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A633F37A-6ACA-4B55-A786-8972A3E7E2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51448281-C9DC-47FD-A910-E7CECACF75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6F5FC83-2F8A-426A-86D5-A36B7F75B2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7E885E-40F2-452D-8852-34E09060F0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slide_bg"/>
          <p:cNvPicPr>
            <a:picLocks noChangeAspect="1" noChangeArrowheads="1"/>
          </p:cNvPicPr>
          <p:nvPr/>
        </p:nvPicPr>
        <p:blipFill>
          <a:blip r:embed="rId13" cstate="print"/>
          <a:srcRect b="36488"/>
          <a:stretch>
            <a:fillRect/>
          </a:stretch>
        </p:blipFill>
        <p:spPr bwMode="auto">
          <a:xfrm>
            <a:off x="303213" y="2832100"/>
            <a:ext cx="8497887" cy="40259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030288" y="685800"/>
            <a:ext cx="6665912"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030288" y="2312988"/>
            <a:ext cx="7427912" cy="3783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7" name="Rectangle 5"/>
          <p:cNvSpPr>
            <a:spLocks noGrp="1" noChangeArrowheads="1"/>
          </p:cNvSpPr>
          <p:nvPr>
            <p:ph type="sldNum" sz="quarter" idx="4"/>
          </p:nvPr>
        </p:nvSpPr>
        <p:spPr bwMode="auto">
          <a:xfrm>
            <a:off x="8153400" y="6324600"/>
            <a:ext cx="304800" cy="304800"/>
          </a:xfrm>
          <a:prstGeom prst="rect">
            <a:avLst/>
          </a:prstGeom>
          <a:solidFill>
            <a:schemeClr val="tx1"/>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ctr" eaLnBrk="0" hangingPunct="0">
              <a:defRPr sz="1000">
                <a:solidFill>
                  <a:schemeClr val="bg1"/>
                </a:solidFill>
                <a:latin typeface="Trebuchet MS Bold" pitchFamily="16" charset="0"/>
              </a:defRPr>
            </a:lvl1pPr>
          </a:lstStyle>
          <a:p>
            <a:pPr>
              <a:defRPr/>
            </a:pPr>
            <a:fld id="{4D3E2547-59C8-4F78-9DCB-B0458204B36D}" type="slidenum">
              <a:rPr lang="en-US"/>
              <a:pPr>
                <a:defRPr/>
              </a:pPr>
              <a:t>‹#›</a:t>
            </a:fld>
            <a:endParaRPr lang="en-US"/>
          </a:p>
        </p:txBody>
      </p:sp>
      <p:pic>
        <p:nvPicPr>
          <p:cNvPr id="1030" name="Picture 13" descr="sustainabilityheader.jpg                                       001E8FEEMacintosh HD                   C3E30A56:"/>
          <p:cNvPicPr>
            <a:picLocks noChangeAspect="1" noChangeArrowheads="1"/>
          </p:cNvPicPr>
          <p:nvPr/>
        </p:nvPicPr>
        <p:blipFill>
          <a:blip r:embed="rId14" cstate="print"/>
          <a:srcRect/>
          <a:stretch>
            <a:fillRect/>
          </a:stretch>
        </p:blipFill>
        <p:spPr bwMode="auto">
          <a:xfrm>
            <a:off x="0" y="0"/>
            <a:ext cx="9144000" cy="1423988"/>
          </a:xfrm>
          <a:prstGeom prst="rect">
            <a:avLst/>
          </a:prstGeom>
          <a:noFill/>
          <a:ln w="9525">
            <a:noFill/>
            <a:miter lim="800000"/>
            <a:headEnd/>
            <a:tailEnd/>
          </a:ln>
        </p:spPr>
      </p:pic>
      <p:sp>
        <p:nvSpPr>
          <p:cNvPr id="49164" name="Rectangle 12"/>
          <p:cNvSpPr>
            <a:spLocks noChangeArrowheads="1"/>
          </p:cNvSpPr>
          <p:nvPr/>
        </p:nvSpPr>
        <p:spPr bwMode="auto">
          <a:xfrm>
            <a:off x="0" y="1403350"/>
            <a:ext cx="9144000" cy="134938"/>
          </a:xfrm>
          <a:prstGeom prst="rect">
            <a:avLst/>
          </a:prstGeom>
          <a:gradFill rotWithShape="0">
            <a:gsLst>
              <a:gs pos="0">
                <a:srgbClr val="FFCA00">
                  <a:gamma/>
                  <a:shade val="46275"/>
                  <a:invGamma/>
                </a:srgbClr>
              </a:gs>
              <a:gs pos="50000">
                <a:srgbClr val="FFCA00"/>
              </a:gs>
              <a:gs pos="100000">
                <a:srgbClr val="FFCA00">
                  <a:gamma/>
                  <a:shade val="46275"/>
                  <a:invGamma/>
                </a:srgbClr>
              </a:gs>
            </a:gsLst>
            <a:lin ang="0" scaled="1"/>
          </a:gradFill>
          <a:ln w="9525">
            <a:noFill/>
            <a:miter lim="800000"/>
            <a:headEnd/>
            <a:tailEnd/>
          </a:ln>
          <a:effectLst/>
        </p:spPr>
        <p:txBody>
          <a:bodyPr wrap="none" anchor="ctr"/>
          <a:lstStyle/>
          <a:p>
            <a:pPr eaLnBrk="0" hangingPunct="0">
              <a:defRPr/>
            </a:pPr>
            <a:endParaRPr lang="en-US">
              <a:latin typeface="Times"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lnSpc>
          <a:spcPct val="85000"/>
        </a:lnSpc>
        <a:spcBef>
          <a:spcPct val="0"/>
        </a:spcBef>
        <a:spcAft>
          <a:spcPct val="0"/>
        </a:spcAft>
        <a:defRPr sz="3000">
          <a:solidFill>
            <a:schemeClr val="bg1"/>
          </a:solidFill>
          <a:latin typeface="+mj-lt"/>
          <a:ea typeface="+mj-ea"/>
          <a:cs typeface="+mj-cs"/>
        </a:defRPr>
      </a:lvl1pPr>
      <a:lvl2pPr algn="l" rtl="0" eaLnBrk="1" fontAlgn="base" hangingPunct="1">
        <a:lnSpc>
          <a:spcPct val="85000"/>
        </a:lnSpc>
        <a:spcBef>
          <a:spcPct val="0"/>
        </a:spcBef>
        <a:spcAft>
          <a:spcPct val="0"/>
        </a:spcAft>
        <a:defRPr sz="3000">
          <a:solidFill>
            <a:schemeClr val="bg1"/>
          </a:solidFill>
          <a:latin typeface="Trebuchet MS" pitchFamily="34" charset="0"/>
        </a:defRPr>
      </a:lvl2pPr>
      <a:lvl3pPr algn="l" rtl="0" eaLnBrk="1" fontAlgn="base" hangingPunct="1">
        <a:lnSpc>
          <a:spcPct val="85000"/>
        </a:lnSpc>
        <a:spcBef>
          <a:spcPct val="0"/>
        </a:spcBef>
        <a:spcAft>
          <a:spcPct val="0"/>
        </a:spcAft>
        <a:defRPr sz="3000">
          <a:solidFill>
            <a:schemeClr val="bg1"/>
          </a:solidFill>
          <a:latin typeface="Trebuchet MS" pitchFamily="34" charset="0"/>
        </a:defRPr>
      </a:lvl3pPr>
      <a:lvl4pPr algn="l" rtl="0" eaLnBrk="1" fontAlgn="base" hangingPunct="1">
        <a:lnSpc>
          <a:spcPct val="85000"/>
        </a:lnSpc>
        <a:spcBef>
          <a:spcPct val="0"/>
        </a:spcBef>
        <a:spcAft>
          <a:spcPct val="0"/>
        </a:spcAft>
        <a:defRPr sz="3000">
          <a:solidFill>
            <a:schemeClr val="bg1"/>
          </a:solidFill>
          <a:latin typeface="Trebuchet MS" pitchFamily="34" charset="0"/>
        </a:defRPr>
      </a:lvl4pPr>
      <a:lvl5pPr algn="l" rtl="0" eaLnBrk="1" fontAlgn="base" hangingPunct="1">
        <a:lnSpc>
          <a:spcPct val="85000"/>
        </a:lnSpc>
        <a:spcBef>
          <a:spcPct val="0"/>
        </a:spcBef>
        <a:spcAft>
          <a:spcPct val="0"/>
        </a:spcAft>
        <a:defRPr sz="3000">
          <a:solidFill>
            <a:schemeClr val="bg1"/>
          </a:solidFill>
          <a:latin typeface="Trebuchet MS" pitchFamily="34" charset="0"/>
        </a:defRPr>
      </a:lvl5pPr>
      <a:lvl6pPr marL="457200" algn="l" rtl="0" eaLnBrk="1" fontAlgn="base" hangingPunct="1">
        <a:lnSpc>
          <a:spcPct val="85000"/>
        </a:lnSpc>
        <a:spcBef>
          <a:spcPct val="0"/>
        </a:spcBef>
        <a:spcAft>
          <a:spcPct val="0"/>
        </a:spcAft>
        <a:defRPr sz="3000">
          <a:solidFill>
            <a:schemeClr val="bg1"/>
          </a:solidFill>
          <a:latin typeface="Trebuchet MS" pitchFamily="34" charset="0"/>
        </a:defRPr>
      </a:lvl6pPr>
      <a:lvl7pPr marL="914400" algn="l" rtl="0" eaLnBrk="1" fontAlgn="base" hangingPunct="1">
        <a:lnSpc>
          <a:spcPct val="85000"/>
        </a:lnSpc>
        <a:spcBef>
          <a:spcPct val="0"/>
        </a:spcBef>
        <a:spcAft>
          <a:spcPct val="0"/>
        </a:spcAft>
        <a:defRPr sz="3000">
          <a:solidFill>
            <a:schemeClr val="bg1"/>
          </a:solidFill>
          <a:latin typeface="Trebuchet MS" pitchFamily="34" charset="0"/>
        </a:defRPr>
      </a:lvl7pPr>
      <a:lvl8pPr marL="1371600" algn="l" rtl="0" eaLnBrk="1" fontAlgn="base" hangingPunct="1">
        <a:lnSpc>
          <a:spcPct val="85000"/>
        </a:lnSpc>
        <a:spcBef>
          <a:spcPct val="0"/>
        </a:spcBef>
        <a:spcAft>
          <a:spcPct val="0"/>
        </a:spcAft>
        <a:defRPr sz="3000">
          <a:solidFill>
            <a:schemeClr val="bg1"/>
          </a:solidFill>
          <a:latin typeface="Trebuchet MS" pitchFamily="34" charset="0"/>
        </a:defRPr>
      </a:lvl8pPr>
      <a:lvl9pPr marL="1828800" algn="l" rtl="0" eaLnBrk="1" fontAlgn="base" hangingPunct="1">
        <a:lnSpc>
          <a:spcPct val="85000"/>
        </a:lnSpc>
        <a:spcBef>
          <a:spcPct val="0"/>
        </a:spcBef>
        <a:spcAft>
          <a:spcPct val="0"/>
        </a:spcAft>
        <a:defRPr sz="3000">
          <a:solidFill>
            <a:schemeClr val="bg1"/>
          </a:solidFill>
          <a:latin typeface="Trebuchet MS" pitchFamily="34" charset="0"/>
        </a:defRPr>
      </a:lvl9pPr>
    </p:titleStyle>
    <p:bodyStyle>
      <a:lvl1pPr marL="342900" indent="-285750" algn="l" rtl="0" eaLnBrk="1" fontAlgn="base" hangingPunct="1">
        <a:spcBef>
          <a:spcPct val="20000"/>
        </a:spcBef>
        <a:spcAft>
          <a:spcPct val="0"/>
        </a:spcAft>
        <a:buSzPct val="75000"/>
        <a:buFont typeface="Wingdings" pitchFamily="2" charset="2"/>
        <a:buChar char="n"/>
        <a:defRPr sz="2800">
          <a:solidFill>
            <a:schemeClr val="tx1"/>
          </a:solidFill>
          <a:latin typeface="+mn-lt"/>
          <a:ea typeface="+mn-ea"/>
          <a:cs typeface="+mn-cs"/>
        </a:defRPr>
      </a:lvl1pPr>
      <a:lvl2pPr marL="627063" indent="-169863" algn="l" rtl="0" eaLnBrk="1" fontAlgn="base" hangingPunct="1">
        <a:spcBef>
          <a:spcPct val="20000"/>
        </a:spcBef>
        <a:spcAft>
          <a:spcPct val="0"/>
        </a:spcAft>
        <a:buFont typeface="Times"/>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89388-07C3-4DEA-9C2A-61468B751582}" type="datetimeFigureOut">
              <a:rPr lang="en-US" smtClean="0"/>
              <a:pPr/>
              <a:t>10/4/2010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56A75-31C9-4F9B-8566-1839F8531E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1"/>
          <p:cNvSpPr>
            <a:spLocks noChangeArrowheads="1"/>
          </p:cNvSpPr>
          <p:nvPr/>
        </p:nvSpPr>
        <p:spPr bwMode="auto">
          <a:xfrm>
            <a:off x="0" y="1403350"/>
            <a:ext cx="9144000" cy="134938"/>
          </a:xfrm>
          <a:prstGeom prst="rect">
            <a:avLst/>
          </a:prstGeom>
          <a:gradFill rotWithShape="0">
            <a:gsLst>
              <a:gs pos="0">
                <a:srgbClr val="765D00"/>
              </a:gs>
              <a:gs pos="50000">
                <a:srgbClr val="FFCA00"/>
              </a:gs>
              <a:gs pos="100000">
                <a:srgbClr val="765D00"/>
              </a:gs>
            </a:gsLst>
            <a:lin ang="0" scaled="1"/>
          </a:gradFill>
          <a:ln w="9525">
            <a:noFill/>
            <a:miter lim="800000"/>
            <a:headEnd/>
            <a:tailEnd/>
          </a:ln>
        </p:spPr>
        <p:txBody>
          <a:bodyPr wrap="none" anchor="ctr"/>
          <a:lstStyle/>
          <a:p>
            <a:pPr eaLnBrk="0" hangingPunct="0"/>
            <a:endParaRPr lang="en-US"/>
          </a:p>
        </p:txBody>
      </p:sp>
      <p:pic>
        <p:nvPicPr>
          <p:cNvPr id="5" name="Picture 4" descr="DecaturSquare_martaplaza.jpg"/>
          <p:cNvPicPr>
            <a:picLocks noChangeAspect="1"/>
          </p:cNvPicPr>
          <p:nvPr/>
        </p:nvPicPr>
        <p:blipFill>
          <a:blip r:embed="rId3" cstate="print"/>
          <a:stretch>
            <a:fillRect/>
          </a:stretch>
        </p:blipFill>
        <p:spPr>
          <a:xfrm>
            <a:off x="0" y="1499809"/>
            <a:ext cx="9144000" cy="6096000"/>
          </a:xfrm>
          <a:prstGeom prst="rect">
            <a:avLst/>
          </a:prstGeom>
        </p:spPr>
      </p:pic>
      <p:sp>
        <p:nvSpPr>
          <p:cNvPr id="6" name="Title 5"/>
          <p:cNvSpPr>
            <a:spLocks noGrp="1"/>
          </p:cNvSpPr>
          <p:nvPr>
            <p:ph type="title"/>
          </p:nvPr>
        </p:nvSpPr>
        <p:spPr>
          <a:xfrm>
            <a:off x="446088" y="406400"/>
            <a:ext cx="6665912" cy="685800"/>
          </a:xfrm>
        </p:spPr>
        <p:txBody>
          <a:bodyPr/>
          <a:lstStyle/>
          <a:p>
            <a:pPr algn="ctr"/>
            <a:r>
              <a:rPr lang="en-US" sz="3600" dirty="0" smtClean="0"/>
              <a:t>National Citizen Survey</a:t>
            </a:r>
            <a:br>
              <a:rPr lang="en-US" sz="3600" dirty="0" smtClean="0"/>
            </a:br>
            <a:r>
              <a:rPr lang="en-US" sz="3600" dirty="0" smtClean="0"/>
              <a:t>2010 Results</a:t>
            </a:r>
            <a:endParaRPr lang="en-US" sz="3600" dirty="0"/>
          </a:p>
        </p:txBody>
      </p:sp>
      <p:sp>
        <p:nvSpPr>
          <p:cNvPr id="7" name="Rectangle 25"/>
          <p:cNvSpPr txBox="1">
            <a:spLocks noChangeArrowheads="1"/>
          </p:cNvSpPr>
          <p:nvPr/>
        </p:nvSpPr>
        <p:spPr bwMode="auto">
          <a:xfrm>
            <a:off x="4506686" y="3494314"/>
            <a:ext cx="4430888" cy="33636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defRPr/>
            </a:pPr>
            <a:endParaRPr lang="en-US" sz="3200" b="1" dirty="0" smtClean="0"/>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smtClean="0">
                <a:ln>
                  <a:noFill/>
                </a:ln>
                <a:solidFill>
                  <a:srgbClr val="00532A"/>
                </a:solidFill>
                <a:effectLst/>
                <a:uLnTx/>
                <a:uFillTx/>
                <a:latin typeface="+mj-lt"/>
                <a:ea typeface="+mj-ea"/>
                <a:cs typeface="+mj-cs"/>
              </a:rPr>
              <a:t/>
            </a:r>
            <a:br>
              <a:rPr kumimoji="0" lang="en-US" sz="4800" b="1" i="0" u="none" strike="noStrike" kern="0" cap="none" spc="0" normalizeH="0" baseline="0" noProof="0" dirty="0" smtClean="0">
                <a:ln>
                  <a:noFill/>
                </a:ln>
                <a:solidFill>
                  <a:srgbClr val="00532A"/>
                </a:solidFill>
                <a:effectLst/>
                <a:uLnTx/>
                <a:uFillTx/>
                <a:latin typeface="+mj-lt"/>
                <a:ea typeface="+mj-ea"/>
                <a:cs typeface="+mj-cs"/>
              </a:rPr>
            </a:br>
            <a:r>
              <a:rPr kumimoji="0" lang="en-US" sz="4800" b="1" i="0" u="none" strike="noStrike" kern="0" cap="none" spc="0" normalizeH="0" baseline="0" noProof="0" dirty="0" smtClean="0">
                <a:ln>
                  <a:noFill/>
                </a:ln>
                <a:solidFill>
                  <a:srgbClr val="00532A"/>
                </a:solidFill>
                <a:effectLst/>
                <a:uLnTx/>
                <a:uFillTx/>
                <a:latin typeface="+mj-lt"/>
                <a:ea typeface="+mj-ea"/>
                <a:cs typeface="+mj-cs"/>
              </a:rPr>
              <a:t/>
            </a:r>
            <a:br>
              <a:rPr kumimoji="0" lang="en-US" sz="4800" b="1" i="0" u="none" strike="noStrike" kern="0" cap="none" spc="0" normalizeH="0" baseline="0" noProof="0" dirty="0" smtClean="0">
                <a:ln>
                  <a:noFill/>
                </a:ln>
                <a:solidFill>
                  <a:srgbClr val="00532A"/>
                </a:solidFill>
                <a:effectLst/>
                <a:uLnTx/>
                <a:uFillTx/>
                <a:latin typeface="+mj-lt"/>
                <a:ea typeface="+mj-ea"/>
                <a:cs typeface="+mj-cs"/>
              </a:rPr>
            </a:br>
            <a:r>
              <a:rPr kumimoji="0" lang="en-US" sz="4800" b="1" i="0" u="none" strike="noStrike" kern="0" cap="none" spc="0" normalizeH="0" baseline="0" noProof="0" dirty="0" smtClean="0">
                <a:ln>
                  <a:noFill/>
                </a:ln>
                <a:solidFill>
                  <a:srgbClr val="00532A"/>
                </a:solidFill>
                <a:effectLst/>
                <a:uLnTx/>
                <a:uFillTx/>
                <a:latin typeface="+mj-lt"/>
                <a:ea typeface="+mj-ea"/>
                <a:cs typeface="+mj-cs"/>
              </a:rPr>
              <a:t/>
            </a:r>
            <a:br>
              <a:rPr kumimoji="0" lang="en-US" sz="4800" b="1" i="0" u="none" strike="noStrike" kern="0" cap="none" spc="0" normalizeH="0" baseline="0" noProof="0" dirty="0" smtClean="0">
                <a:ln>
                  <a:noFill/>
                </a:ln>
                <a:solidFill>
                  <a:srgbClr val="00532A"/>
                </a:solidFill>
                <a:effectLst/>
                <a:uLnTx/>
                <a:uFillTx/>
                <a:latin typeface="+mj-lt"/>
                <a:ea typeface="+mj-ea"/>
                <a:cs typeface="+mj-cs"/>
              </a:rPr>
            </a:br>
            <a:r>
              <a:rPr kumimoji="0" lang="en-US" sz="4800" b="1" i="0" u="none" strike="noStrike" kern="0" cap="none" spc="0" normalizeH="0" baseline="0" noProof="0" dirty="0" smtClean="0">
                <a:ln>
                  <a:noFill/>
                </a:ln>
                <a:solidFill>
                  <a:srgbClr val="00532A"/>
                </a:solidFill>
                <a:effectLst/>
                <a:uLnTx/>
                <a:uFillTx/>
                <a:latin typeface="+mj-lt"/>
                <a:ea typeface="+mj-ea"/>
                <a:cs typeface="+mj-cs"/>
              </a:rPr>
              <a:t/>
            </a:r>
            <a:br>
              <a:rPr kumimoji="0" lang="en-US" sz="4800" b="1" i="0" u="none" strike="noStrike" kern="0" cap="none" spc="0" normalizeH="0" baseline="0" noProof="0" dirty="0" smtClean="0">
                <a:ln>
                  <a:noFill/>
                </a:ln>
                <a:solidFill>
                  <a:srgbClr val="00532A"/>
                </a:solidFill>
                <a:effectLst/>
                <a:uLnTx/>
                <a:uFillTx/>
                <a:latin typeface="+mj-lt"/>
                <a:ea typeface="+mj-ea"/>
                <a:cs typeface="+mj-cs"/>
              </a:rPr>
            </a:br>
            <a:endParaRPr kumimoji="0" lang="en-US" sz="3000" b="0"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8195" name="Rectangle 3"/>
          <p:cNvSpPr>
            <a:spLocks noGrp="1" noChangeArrowheads="1"/>
          </p:cNvSpPr>
          <p:nvPr>
            <p:ph type="body" idx="1"/>
          </p:nvPr>
        </p:nvSpPr>
        <p:spPr>
          <a:xfrm>
            <a:off x="845353" y="1634894"/>
            <a:ext cx="7427912" cy="1344611"/>
          </a:xfrm>
        </p:spPr>
        <p:txBody>
          <a:bodyPr/>
          <a:lstStyle/>
          <a:p>
            <a:pPr eaLnBrk="1" hangingPunct="1">
              <a:buNone/>
            </a:pPr>
            <a:r>
              <a:rPr lang="en-US" sz="2400" b="1" dirty="0" smtClean="0"/>
              <a:t>Observation: </a:t>
            </a:r>
            <a:r>
              <a:rPr lang="en-US" sz="2400" dirty="0" smtClean="0"/>
              <a:t>Rated impression of interaction with City of Decatur staff as “excellent” or “good.”</a:t>
            </a:r>
          </a:p>
          <a:p>
            <a:pPr eaLnBrk="1" hangingPunct="1">
              <a:buFont typeface="Wingdings" pitchFamily="2" charset="2"/>
              <a:buNone/>
            </a:pPr>
            <a:r>
              <a:rPr lang="en-US" dirty="0" smtClean="0"/>
              <a:t>		    </a:t>
            </a:r>
          </a:p>
          <a:p>
            <a:pPr eaLnBrk="1" hangingPunct="1">
              <a:buFont typeface="Wingdings" pitchFamily="2" charset="2"/>
              <a:buNone/>
            </a:pPr>
            <a:endParaRPr lang="en-US" dirty="0" smtClean="0"/>
          </a:p>
        </p:txBody>
      </p:sp>
      <p:graphicFrame>
        <p:nvGraphicFramePr>
          <p:cNvPr id="4" name="Chart 3"/>
          <p:cNvGraphicFramePr/>
          <p:nvPr/>
        </p:nvGraphicFramePr>
        <p:xfrm>
          <a:off x="1140430" y="2691829"/>
          <a:ext cx="6832315" cy="35677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27651" name="Rectangle 3"/>
          <p:cNvSpPr>
            <a:spLocks noGrp="1" noChangeArrowheads="1"/>
          </p:cNvSpPr>
          <p:nvPr>
            <p:ph type="body" idx="4294967295"/>
          </p:nvPr>
        </p:nvSpPr>
        <p:spPr>
          <a:xfrm>
            <a:off x="1091933" y="1912296"/>
            <a:ext cx="7427912" cy="3783012"/>
          </a:xfrm>
        </p:spPr>
        <p:txBody>
          <a:bodyPr/>
          <a:lstStyle/>
          <a:p>
            <a:pPr eaLnBrk="1" hangingPunct="1">
              <a:lnSpc>
                <a:spcPct val="80000"/>
              </a:lnSpc>
              <a:buNone/>
            </a:pPr>
            <a:r>
              <a:rPr lang="en-US" sz="2800" b="1" dirty="0" smtClean="0"/>
              <a:t>Observation: </a:t>
            </a:r>
            <a:r>
              <a:rPr lang="en-US" sz="2800" dirty="0" smtClean="0"/>
              <a:t>How Government Service Providers are Perceived </a:t>
            </a:r>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r>
              <a:rPr lang="en-US" sz="2800" dirty="0" smtClean="0"/>
              <a:t>		</a:t>
            </a:r>
            <a:r>
              <a:rPr lang="en-US" sz="2400" dirty="0" smtClean="0"/>
              <a:t>Combined Ratings of “excellent” or “good”</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City of Decatur 	– 89%</a:t>
            </a:r>
          </a:p>
          <a:p>
            <a:pPr>
              <a:lnSpc>
                <a:spcPct val="80000"/>
              </a:lnSpc>
              <a:buNone/>
            </a:pPr>
            <a:r>
              <a:rPr lang="en-US" sz="2400" dirty="0" smtClean="0"/>
              <a:t>			United States     	– 42% </a:t>
            </a:r>
          </a:p>
          <a:p>
            <a:pPr>
              <a:lnSpc>
                <a:spcPct val="80000"/>
              </a:lnSpc>
              <a:buNone/>
            </a:pPr>
            <a:r>
              <a:rPr lang="en-US" sz="2400" dirty="0" smtClean="0"/>
              <a:t>			DeKalb County 	– 36%</a:t>
            </a:r>
          </a:p>
          <a:p>
            <a:pPr eaLnBrk="1" hangingPunct="1">
              <a:lnSpc>
                <a:spcPct val="80000"/>
              </a:lnSpc>
              <a:buFont typeface="Wingdings" pitchFamily="2" charset="2"/>
              <a:buNone/>
            </a:pPr>
            <a:r>
              <a:rPr lang="en-US" sz="2400" dirty="0" smtClean="0"/>
              <a:t>			State of Georgia 	– 26%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13315" name="Rectangle 3"/>
          <p:cNvSpPr>
            <a:spLocks noGrp="1" noChangeArrowheads="1"/>
          </p:cNvSpPr>
          <p:nvPr>
            <p:ph type="body" idx="1"/>
          </p:nvPr>
        </p:nvSpPr>
        <p:spPr>
          <a:xfrm>
            <a:off x="1030288" y="1561672"/>
            <a:ext cx="7427912" cy="4561726"/>
          </a:xfrm>
        </p:spPr>
        <p:txBody>
          <a:bodyPr/>
          <a:lstStyle/>
          <a:p>
            <a:pPr eaLnBrk="1" hangingPunct="1">
              <a:lnSpc>
                <a:spcPct val="80000"/>
              </a:lnSpc>
              <a:buNone/>
            </a:pPr>
            <a:r>
              <a:rPr lang="en-US" sz="2400" b="1" dirty="0" smtClean="0"/>
              <a:t>More Observations</a:t>
            </a:r>
            <a:endParaRPr lang="en-US" sz="1800" dirty="0" smtClean="0"/>
          </a:p>
          <a:p>
            <a:pPr eaLnBrk="1" hangingPunct="1">
              <a:lnSpc>
                <a:spcPct val="80000"/>
              </a:lnSpc>
              <a:buFont typeface="Wingdings" pitchFamily="2" charset="2"/>
              <a:buChar char="§"/>
            </a:pPr>
            <a:r>
              <a:rPr lang="en-US" sz="1800" dirty="0" smtClean="0"/>
              <a:t>87% rated opportunities to participate in religious or spiritual events and activities as “good” or “excellent”; 53% indicated they “never” participated in religious or spiritual events. </a:t>
            </a:r>
          </a:p>
          <a:p>
            <a:pPr eaLnBrk="1" hangingPunct="1">
              <a:lnSpc>
                <a:spcPct val="80000"/>
              </a:lnSpc>
              <a:buFont typeface="Wingdings" pitchFamily="2" charset="2"/>
              <a:buChar char="§"/>
            </a:pPr>
            <a:endParaRPr lang="en-US" sz="1800" dirty="0" smtClean="0"/>
          </a:p>
          <a:p>
            <a:pPr eaLnBrk="1" hangingPunct="1">
              <a:lnSpc>
                <a:spcPct val="80000"/>
              </a:lnSpc>
              <a:buFont typeface="Wingdings" pitchFamily="2" charset="2"/>
              <a:buChar char="§"/>
            </a:pPr>
            <a:r>
              <a:rPr lang="en-US" sz="1800" dirty="0" smtClean="0"/>
              <a:t>30% responded that they talked or visited with their immediate neighbors “just about everyday.”</a:t>
            </a:r>
          </a:p>
          <a:p>
            <a:pPr eaLnBrk="1" hangingPunct="1">
              <a:lnSpc>
                <a:spcPct val="80000"/>
              </a:lnSpc>
              <a:buFont typeface="Wingdings" pitchFamily="2" charset="2"/>
              <a:buChar char="§"/>
            </a:pPr>
            <a:endParaRPr lang="en-US" sz="1800" dirty="0" smtClean="0"/>
          </a:p>
          <a:p>
            <a:pPr>
              <a:lnSpc>
                <a:spcPct val="80000"/>
              </a:lnSpc>
              <a:buFont typeface="Wingdings" pitchFamily="2" charset="2"/>
              <a:buChar char="§"/>
            </a:pPr>
            <a:r>
              <a:rPr lang="en-US" sz="1800" dirty="0" smtClean="0"/>
              <a:t>69% have never watched a City Commission meeting on cable television.</a:t>
            </a:r>
          </a:p>
          <a:p>
            <a:pPr>
              <a:lnSpc>
                <a:spcPct val="80000"/>
              </a:lnSpc>
              <a:buFont typeface="Wingdings" pitchFamily="2" charset="2"/>
              <a:buChar char="§"/>
            </a:pPr>
            <a:endParaRPr lang="en-US" sz="1800" dirty="0" smtClean="0"/>
          </a:p>
          <a:p>
            <a:pPr>
              <a:lnSpc>
                <a:spcPct val="80000"/>
              </a:lnSpc>
              <a:buFont typeface="Wingdings" pitchFamily="2" charset="2"/>
              <a:buChar char="§"/>
            </a:pPr>
            <a:r>
              <a:rPr lang="en-US" sz="1800" dirty="0" smtClean="0"/>
              <a:t>71% have never ridden a local bus.</a:t>
            </a:r>
          </a:p>
          <a:p>
            <a:pPr>
              <a:lnSpc>
                <a:spcPct val="80000"/>
              </a:lnSpc>
              <a:buFont typeface="Wingdings" pitchFamily="2" charset="2"/>
              <a:buChar char="§"/>
            </a:pPr>
            <a:endParaRPr lang="en-US" sz="1800" dirty="0" smtClean="0"/>
          </a:p>
          <a:p>
            <a:pPr>
              <a:lnSpc>
                <a:spcPct val="80000"/>
              </a:lnSpc>
              <a:buFont typeface="Wingdings" pitchFamily="2" charset="2"/>
              <a:buChar char="§"/>
            </a:pPr>
            <a:r>
              <a:rPr lang="en-US" sz="1800" dirty="0" smtClean="0"/>
              <a:t>70% have never participated in a club or civic group in Decatur.</a:t>
            </a:r>
          </a:p>
          <a:p>
            <a:pPr>
              <a:lnSpc>
                <a:spcPct val="80000"/>
              </a:lnSpc>
              <a:buFont typeface="Wingdings" pitchFamily="2" charset="2"/>
              <a:buChar char="§"/>
            </a:pPr>
            <a:endParaRPr lang="en-US" sz="1800" dirty="0" smtClean="0"/>
          </a:p>
          <a:p>
            <a:pPr>
              <a:lnSpc>
                <a:spcPct val="80000"/>
              </a:lnSpc>
              <a:buFont typeface="Wingdings" pitchFamily="2" charset="2"/>
              <a:buChar char="§"/>
            </a:pPr>
            <a:r>
              <a:rPr lang="en-US" sz="1800" dirty="0" smtClean="0"/>
              <a:t>68% have never attended a “public” meeting.</a:t>
            </a:r>
          </a:p>
          <a:p>
            <a:pPr eaLnBrk="1" hangingPunct="1">
              <a:lnSpc>
                <a:spcPct val="80000"/>
              </a:lnSpc>
              <a:buFont typeface="Wingdings" pitchFamily="2" charset="2"/>
              <a:buNone/>
            </a:pPr>
            <a:r>
              <a:rPr lang="en-US" sz="1800" dirty="0" smtClean="0"/>
              <a:t>		</a:t>
            </a:r>
          </a:p>
          <a:p>
            <a:pPr eaLnBrk="1" hangingPunct="1">
              <a:lnSpc>
                <a:spcPct val="80000"/>
              </a:lnSpc>
              <a:buFont typeface="Wingdings" pitchFamily="2" charset="2"/>
              <a:buNone/>
            </a:pPr>
            <a:r>
              <a:rPr lang="en-US" sz="18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9219" name="Rectangle 3"/>
          <p:cNvSpPr>
            <a:spLocks noGrp="1" noChangeArrowheads="1"/>
          </p:cNvSpPr>
          <p:nvPr>
            <p:ph type="body" idx="1"/>
          </p:nvPr>
        </p:nvSpPr>
        <p:spPr>
          <a:xfrm>
            <a:off x="359596" y="1551398"/>
            <a:ext cx="8098604" cy="5126804"/>
          </a:xfrm>
        </p:spPr>
        <p:txBody>
          <a:bodyPr/>
          <a:lstStyle/>
          <a:p>
            <a:pPr eaLnBrk="1" hangingPunct="1">
              <a:lnSpc>
                <a:spcPct val="80000"/>
              </a:lnSpc>
              <a:buNone/>
            </a:pPr>
            <a:r>
              <a:rPr lang="en-US" sz="2800" dirty="0" smtClean="0"/>
              <a:t>National Benchmarks</a:t>
            </a:r>
          </a:p>
          <a:p>
            <a:pPr>
              <a:lnSpc>
                <a:spcPct val="80000"/>
              </a:lnSpc>
            </a:pPr>
            <a:r>
              <a:rPr lang="en-US" sz="2000" dirty="0" smtClean="0"/>
              <a:t>Job the government does at welcoming citizen involvement – 1</a:t>
            </a:r>
            <a:r>
              <a:rPr lang="en-US" sz="2000" baseline="30000" dirty="0" smtClean="0"/>
              <a:t>st</a:t>
            </a:r>
            <a:r>
              <a:rPr lang="en-US" sz="2000" dirty="0" smtClean="0"/>
              <a:t> out of 280 jurisdictions (Decatur </a:t>
            </a:r>
            <a:r>
              <a:rPr lang="en-US" sz="2000" dirty="0" err="1" smtClean="0"/>
              <a:t>avg</a:t>
            </a:r>
            <a:r>
              <a:rPr lang="en-US" sz="2000" dirty="0" smtClean="0"/>
              <a:t> = 68)</a:t>
            </a:r>
          </a:p>
          <a:p>
            <a:pPr>
              <a:lnSpc>
                <a:spcPct val="80000"/>
              </a:lnSpc>
            </a:pPr>
            <a:endParaRPr lang="en-US" sz="2000" dirty="0" smtClean="0"/>
          </a:p>
          <a:p>
            <a:pPr eaLnBrk="1" hangingPunct="1">
              <a:lnSpc>
                <a:spcPct val="80000"/>
              </a:lnSpc>
            </a:pPr>
            <a:r>
              <a:rPr lang="en-US" sz="2000" dirty="0" smtClean="0"/>
              <a:t>Opportunities to participate in community issues – 2nd out of 113 jurisdictions (Decatur </a:t>
            </a:r>
            <a:r>
              <a:rPr lang="en-US" sz="2000" dirty="0" err="1" smtClean="0"/>
              <a:t>avg</a:t>
            </a:r>
            <a:r>
              <a:rPr lang="en-US" sz="2000" dirty="0" smtClean="0"/>
              <a:t> = 72)</a:t>
            </a:r>
          </a:p>
          <a:p>
            <a:pPr eaLnBrk="1" hangingPunct="1">
              <a:lnSpc>
                <a:spcPct val="80000"/>
              </a:lnSpc>
              <a:buFont typeface="Wingdings" pitchFamily="2" charset="2"/>
              <a:buNone/>
            </a:pPr>
            <a:endParaRPr lang="en-US" sz="2000" dirty="0" smtClean="0"/>
          </a:p>
          <a:p>
            <a:pPr eaLnBrk="1" hangingPunct="1">
              <a:lnSpc>
                <a:spcPct val="80000"/>
              </a:lnSpc>
            </a:pPr>
            <a:r>
              <a:rPr lang="en-US" sz="2000" dirty="0" smtClean="0"/>
              <a:t>Opportunities to volunteer – 4</a:t>
            </a:r>
            <a:r>
              <a:rPr lang="en-US" sz="2000" baseline="30000" dirty="0" smtClean="0"/>
              <a:t>th</a:t>
            </a:r>
            <a:r>
              <a:rPr lang="en-US" sz="2000" dirty="0" smtClean="0"/>
              <a:t> out of 116 (Decatur </a:t>
            </a:r>
            <a:r>
              <a:rPr lang="en-US" sz="2000" dirty="0" err="1" smtClean="0"/>
              <a:t>avg</a:t>
            </a:r>
            <a:r>
              <a:rPr lang="en-US" sz="2000" dirty="0" smtClean="0"/>
              <a:t> = 77)</a:t>
            </a:r>
          </a:p>
          <a:p>
            <a:pPr eaLnBrk="1" hangingPunct="1">
              <a:lnSpc>
                <a:spcPct val="80000"/>
              </a:lnSpc>
            </a:pPr>
            <a:endParaRPr lang="en-US" sz="2000" dirty="0" smtClean="0"/>
          </a:p>
          <a:p>
            <a:pPr eaLnBrk="1" hangingPunct="1">
              <a:lnSpc>
                <a:spcPct val="80000"/>
              </a:lnSpc>
            </a:pPr>
            <a:r>
              <a:rPr lang="en-US" sz="2000" dirty="0" smtClean="0"/>
              <a:t>Visited the City’s website – 5</a:t>
            </a:r>
            <a:r>
              <a:rPr lang="en-US" sz="2000" baseline="30000" dirty="0" smtClean="0"/>
              <a:t>th</a:t>
            </a:r>
            <a:r>
              <a:rPr lang="en-US" sz="2000" dirty="0" smtClean="0"/>
              <a:t> out of 111 jurisdictions (Decatur </a:t>
            </a:r>
            <a:r>
              <a:rPr lang="en-US" sz="2000" dirty="0" err="1" smtClean="0"/>
              <a:t>avg</a:t>
            </a:r>
            <a:r>
              <a:rPr lang="en-US" sz="2000" dirty="0" smtClean="0"/>
              <a:t> = 79)</a:t>
            </a:r>
          </a:p>
          <a:p>
            <a:pPr eaLnBrk="1" hangingPunct="1">
              <a:lnSpc>
                <a:spcPct val="80000"/>
              </a:lnSpc>
              <a:buFont typeface="Wingdings" pitchFamily="2" charset="2"/>
              <a:buNone/>
            </a:pPr>
            <a:endParaRPr lang="en-US" sz="2000" dirty="0" smtClean="0"/>
          </a:p>
          <a:p>
            <a:pPr eaLnBrk="1" hangingPunct="1">
              <a:lnSpc>
                <a:spcPct val="80000"/>
              </a:lnSpc>
            </a:pPr>
            <a:r>
              <a:rPr lang="en-US" sz="2000" dirty="0" smtClean="0"/>
              <a:t>Read the City’s newsletter – 15</a:t>
            </a:r>
            <a:r>
              <a:rPr lang="en-US" sz="2000" baseline="30000" dirty="0" smtClean="0"/>
              <a:t>th</a:t>
            </a:r>
            <a:r>
              <a:rPr lang="en-US" sz="2000" dirty="0" smtClean="0"/>
              <a:t> out of 140 jurisdictions (Decatur </a:t>
            </a:r>
            <a:r>
              <a:rPr lang="en-US" sz="2000" dirty="0" err="1" smtClean="0"/>
              <a:t>avg</a:t>
            </a:r>
            <a:r>
              <a:rPr lang="en-US" sz="2000" dirty="0" smtClean="0"/>
              <a:t> = 95)</a:t>
            </a:r>
          </a:p>
          <a:p>
            <a:pPr eaLnBrk="1" hangingPunct="1">
              <a:lnSpc>
                <a:spcPct val="80000"/>
              </a:lnSpc>
            </a:pPr>
            <a:endParaRPr lang="en-US" sz="2000" dirty="0" smtClean="0"/>
          </a:p>
          <a:p>
            <a:pPr eaLnBrk="1" hangingPunct="1">
              <a:lnSpc>
                <a:spcPct val="80000"/>
              </a:lnSpc>
              <a:buNone/>
            </a:pPr>
            <a:r>
              <a:rPr lang="en-US" sz="2800" dirty="0" smtClean="0"/>
              <a:t>		    </a:t>
            </a:r>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9219" name="Rectangle 3"/>
          <p:cNvSpPr>
            <a:spLocks noGrp="1" noChangeArrowheads="1"/>
          </p:cNvSpPr>
          <p:nvPr>
            <p:ph type="body" idx="1"/>
          </p:nvPr>
        </p:nvSpPr>
        <p:spPr>
          <a:xfrm>
            <a:off x="123291" y="1551398"/>
            <a:ext cx="8804952" cy="4544602"/>
          </a:xfrm>
        </p:spPr>
        <p:txBody>
          <a:bodyPr/>
          <a:lstStyle/>
          <a:p>
            <a:pPr eaLnBrk="1" hangingPunct="1">
              <a:lnSpc>
                <a:spcPct val="80000"/>
              </a:lnSpc>
              <a:buNone/>
            </a:pPr>
            <a:r>
              <a:rPr lang="en-US" sz="2800" dirty="0" smtClean="0"/>
              <a:t>Southern Region Benchmarks</a:t>
            </a:r>
          </a:p>
          <a:p>
            <a:pPr eaLnBrk="1" hangingPunct="1">
              <a:lnSpc>
                <a:spcPct val="80000"/>
              </a:lnSpc>
            </a:pPr>
            <a:r>
              <a:rPr lang="en-US" sz="2000" dirty="0" smtClean="0"/>
              <a:t>City as a place to live – 1</a:t>
            </a:r>
            <a:r>
              <a:rPr lang="en-US" sz="2000" baseline="30000" dirty="0" smtClean="0"/>
              <a:t>st</a:t>
            </a:r>
            <a:r>
              <a:rPr lang="en-US" sz="2000" dirty="0" smtClean="0"/>
              <a:t> out of 20 jurisdictions(Decatur </a:t>
            </a:r>
            <a:r>
              <a:rPr lang="en-US" sz="2000" dirty="0" err="1" smtClean="0"/>
              <a:t>avg</a:t>
            </a:r>
            <a:r>
              <a:rPr lang="en-US" sz="2000" dirty="0" smtClean="0"/>
              <a:t> = 86)</a:t>
            </a:r>
          </a:p>
          <a:p>
            <a:pPr eaLnBrk="1" hangingPunct="1">
              <a:lnSpc>
                <a:spcPct val="80000"/>
              </a:lnSpc>
              <a:buFont typeface="Wingdings" pitchFamily="2" charset="2"/>
              <a:buNone/>
            </a:pPr>
            <a:endParaRPr lang="en-US" sz="2000" dirty="0" smtClean="0"/>
          </a:p>
          <a:p>
            <a:pPr eaLnBrk="1" hangingPunct="1">
              <a:lnSpc>
                <a:spcPct val="80000"/>
              </a:lnSpc>
            </a:pPr>
            <a:r>
              <a:rPr lang="en-US" sz="2000" dirty="0" smtClean="0"/>
              <a:t>Ease of walking– 1</a:t>
            </a:r>
            <a:r>
              <a:rPr lang="en-US" sz="2000" baseline="30000" dirty="0" smtClean="0"/>
              <a:t>st</a:t>
            </a:r>
            <a:r>
              <a:rPr lang="en-US" sz="2000" dirty="0" smtClean="0"/>
              <a:t> out of 17 (Decatur </a:t>
            </a:r>
            <a:r>
              <a:rPr lang="en-US" sz="2000" dirty="0" err="1" smtClean="0"/>
              <a:t>avg</a:t>
            </a:r>
            <a:r>
              <a:rPr lang="en-US" sz="2000" dirty="0" smtClean="0"/>
              <a:t> = 76)</a:t>
            </a:r>
          </a:p>
          <a:p>
            <a:pPr eaLnBrk="1" hangingPunct="1">
              <a:lnSpc>
                <a:spcPct val="80000"/>
              </a:lnSpc>
            </a:pPr>
            <a:endParaRPr lang="en-US" sz="2000" dirty="0" smtClean="0"/>
          </a:p>
          <a:p>
            <a:pPr eaLnBrk="1" hangingPunct="1">
              <a:lnSpc>
                <a:spcPct val="80000"/>
              </a:lnSpc>
            </a:pPr>
            <a:r>
              <a:rPr lang="en-US" sz="2000" dirty="0" smtClean="0"/>
              <a:t>Quality of new development – 1</a:t>
            </a:r>
            <a:r>
              <a:rPr lang="en-US" sz="2000" baseline="30000" dirty="0" smtClean="0"/>
              <a:t>st</a:t>
            </a:r>
            <a:r>
              <a:rPr lang="en-US" sz="2000" dirty="0" smtClean="0"/>
              <a:t> out of 13 (Decatur </a:t>
            </a:r>
            <a:r>
              <a:rPr lang="en-US" sz="2000" dirty="0" err="1" smtClean="0"/>
              <a:t>avg</a:t>
            </a:r>
            <a:r>
              <a:rPr lang="en-US" sz="2000" dirty="0" smtClean="0"/>
              <a:t> = 65)</a:t>
            </a:r>
          </a:p>
          <a:p>
            <a:pPr eaLnBrk="1" hangingPunct="1">
              <a:lnSpc>
                <a:spcPct val="80000"/>
              </a:lnSpc>
              <a:buFont typeface="Wingdings" pitchFamily="2" charset="2"/>
              <a:buNone/>
            </a:pPr>
            <a:endParaRPr lang="en-US" sz="2000" dirty="0" smtClean="0"/>
          </a:p>
          <a:p>
            <a:pPr eaLnBrk="1" hangingPunct="1">
              <a:lnSpc>
                <a:spcPct val="80000"/>
              </a:lnSpc>
            </a:pPr>
            <a:r>
              <a:rPr lang="en-US" sz="2000" dirty="0" smtClean="0"/>
              <a:t>Place to work – 1</a:t>
            </a:r>
            <a:r>
              <a:rPr lang="en-US" sz="2000" baseline="30000" dirty="0" smtClean="0"/>
              <a:t>st</a:t>
            </a:r>
            <a:r>
              <a:rPr lang="en-US" sz="2000" dirty="0" smtClean="0"/>
              <a:t> out of 16(Decatur </a:t>
            </a:r>
            <a:r>
              <a:rPr lang="en-US" sz="2000" dirty="0" err="1" smtClean="0"/>
              <a:t>avg</a:t>
            </a:r>
            <a:r>
              <a:rPr lang="en-US" sz="2000" dirty="0" smtClean="0"/>
              <a:t> = 70)</a:t>
            </a:r>
          </a:p>
          <a:p>
            <a:pPr eaLnBrk="1" hangingPunct="1">
              <a:lnSpc>
                <a:spcPct val="80000"/>
              </a:lnSpc>
              <a:buNone/>
            </a:pPr>
            <a:endParaRPr lang="en-US" sz="2000" dirty="0" smtClean="0"/>
          </a:p>
          <a:p>
            <a:pPr eaLnBrk="1" hangingPunct="1">
              <a:lnSpc>
                <a:spcPct val="80000"/>
              </a:lnSpc>
            </a:pPr>
            <a:r>
              <a:rPr lang="en-US" sz="2000" dirty="0" smtClean="0"/>
              <a:t>Overall quality of business and service establishments – 1</a:t>
            </a:r>
            <a:r>
              <a:rPr lang="en-US" sz="2000" baseline="30000" dirty="0" smtClean="0"/>
              <a:t>st</a:t>
            </a:r>
            <a:r>
              <a:rPr lang="en-US" sz="2000" dirty="0" smtClean="0"/>
              <a:t> out of 8 (Decatur </a:t>
            </a:r>
            <a:r>
              <a:rPr lang="en-US" sz="2000" dirty="0" err="1" smtClean="0"/>
              <a:t>avg</a:t>
            </a:r>
            <a:r>
              <a:rPr lang="en-US" sz="2000" dirty="0" smtClean="0"/>
              <a:t> = 70)</a:t>
            </a:r>
          </a:p>
          <a:p>
            <a:pPr eaLnBrk="1" hangingPunct="1">
              <a:lnSpc>
                <a:spcPct val="80000"/>
              </a:lnSpc>
            </a:pPr>
            <a:r>
              <a:rPr lang="en-US" sz="2000" dirty="0" smtClean="0"/>
              <a:t> Safety in downtown during the day – 1</a:t>
            </a:r>
            <a:r>
              <a:rPr lang="en-US" sz="2000" baseline="30000" dirty="0" smtClean="0"/>
              <a:t>st</a:t>
            </a:r>
            <a:r>
              <a:rPr lang="en-US" sz="2000" dirty="0" smtClean="0"/>
              <a:t> out of 17 (Decatur </a:t>
            </a:r>
            <a:r>
              <a:rPr lang="en-US" sz="2000" dirty="0" err="1" smtClean="0"/>
              <a:t>avg</a:t>
            </a:r>
            <a:r>
              <a:rPr lang="en-US" sz="2000" dirty="0" smtClean="0"/>
              <a:t> = 92)</a:t>
            </a:r>
            <a:r>
              <a:rPr lang="en-US" sz="2800" dirty="0" smtClean="0"/>
              <a:t>	</a:t>
            </a:r>
            <a:endParaRPr lang="en-US" sz="2000" dirty="0" smtClean="0"/>
          </a:p>
          <a:p>
            <a:pPr eaLnBrk="1" hangingPunct="1">
              <a:lnSpc>
                <a:spcPct val="80000"/>
              </a:lnSpc>
              <a:buNone/>
            </a:pPr>
            <a:endParaRPr lang="en-US" sz="2000" dirty="0" smtClean="0"/>
          </a:p>
          <a:p>
            <a:pPr eaLnBrk="1" hangingPunct="1">
              <a:lnSpc>
                <a:spcPct val="80000"/>
              </a:lnSpc>
            </a:pPr>
            <a:r>
              <a:rPr lang="en-US" sz="2000" dirty="0" smtClean="0"/>
              <a:t>Police Services – 1</a:t>
            </a:r>
            <a:r>
              <a:rPr lang="en-US" sz="2000" baseline="30000" dirty="0" smtClean="0"/>
              <a:t>st</a:t>
            </a:r>
            <a:r>
              <a:rPr lang="en-US" sz="2000" dirty="0" smtClean="0"/>
              <a:t> out of 23 (Decatur </a:t>
            </a:r>
            <a:r>
              <a:rPr lang="en-US" sz="2000" dirty="0" err="1" smtClean="0"/>
              <a:t>avg</a:t>
            </a:r>
            <a:r>
              <a:rPr lang="en-US" sz="2000" dirty="0" smtClean="0"/>
              <a:t> = 78)    </a:t>
            </a:r>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9219" name="Rectangle 3"/>
          <p:cNvSpPr>
            <a:spLocks noGrp="1" noChangeArrowheads="1"/>
          </p:cNvSpPr>
          <p:nvPr>
            <p:ph type="body" idx="1"/>
          </p:nvPr>
        </p:nvSpPr>
        <p:spPr>
          <a:xfrm>
            <a:off x="123291" y="1551398"/>
            <a:ext cx="8804952" cy="4544602"/>
          </a:xfrm>
        </p:spPr>
        <p:txBody>
          <a:bodyPr/>
          <a:lstStyle/>
          <a:p>
            <a:pPr eaLnBrk="1" hangingPunct="1">
              <a:lnSpc>
                <a:spcPct val="80000"/>
              </a:lnSpc>
              <a:buNone/>
            </a:pPr>
            <a:r>
              <a:rPr lang="en-US" sz="2800" dirty="0" smtClean="0"/>
              <a:t>Southern Region Benchmarks</a:t>
            </a:r>
          </a:p>
          <a:p>
            <a:pPr eaLnBrk="1" hangingPunct="1">
              <a:lnSpc>
                <a:spcPct val="80000"/>
              </a:lnSpc>
            </a:pPr>
            <a:r>
              <a:rPr lang="en-US" sz="2000" dirty="0" smtClean="0"/>
              <a:t>Opportunities to participate in community issues – 1</a:t>
            </a:r>
            <a:r>
              <a:rPr lang="en-US" sz="2000" baseline="30000" dirty="0" smtClean="0"/>
              <a:t>st</a:t>
            </a:r>
            <a:r>
              <a:rPr lang="en-US" sz="2000" dirty="0" smtClean="0"/>
              <a:t> out of 8 (Decatur </a:t>
            </a:r>
            <a:r>
              <a:rPr lang="en-US" sz="2000" dirty="0" err="1" smtClean="0"/>
              <a:t>avg</a:t>
            </a:r>
            <a:r>
              <a:rPr lang="en-US" sz="2000" dirty="0" smtClean="0"/>
              <a:t> = 72)</a:t>
            </a:r>
          </a:p>
          <a:p>
            <a:pPr eaLnBrk="1" hangingPunct="1">
              <a:lnSpc>
                <a:spcPct val="80000"/>
              </a:lnSpc>
              <a:buFont typeface="Wingdings" pitchFamily="2" charset="2"/>
              <a:buNone/>
            </a:pPr>
            <a:endParaRPr lang="en-US" sz="2000" dirty="0" smtClean="0"/>
          </a:p>
          <a:p>
            <a:pPr eaLnBrk="1" hangingPunct="1">
              <a:lnSpc>
                <a:spcPct val="80000"/>
              </a:lnSpc>
            </a:pPr>
            <a:r>
              <a:rPr lang="en-US" sz="2000" dirty="0" smtClean="0"/>
              <a:t>Opportunities to volunteer– 1</a:t>
            </a:r>
            <a:r>
              <a:rPr lang="en-US" sz="2000" baseline="30000" dirty="0" smtClean="0"/>
              <a:t>st</a:t>
            </a:r>
            <a:r>
              <a:rPr lang="en-US" sz="2000" dirty="0" smtClean="0"/>
              <a:t> out of 8 (Decatur </a:t>
            </a:r>
            <a:r>
              <a:rPr lang="en-US" sz="2000" dirty="0" err="1" smtClean="0"/>
              <a:t>avg</a:t>
            </a:r>
            <a:r>
              <a:rPr lang="en-US" sz="2000" dirty="0" smtClean="0"/>
              <a:t> = 77)</a:t>
            </a:r>
          </a:p>
          <a:p>
            <a:pPr eaLnBrk="1" hangingPunct="1">
              <a:lnSpc>
                <a:spcPct val="80000"/>
              </a:lnSpc>
            </a:pPr>
            <a:endParaRPr lang="en-US" sz="2000" dirty="0" smtClean="0"/>
          </a:p>
          <a:p>
            <a:pPr eaLnBrk="1" hangingPunct="1">
              <a:lnSpc>
                <a:spcPct val="80000"/>
              </a:lnSpc>
            </a:pPr>
            <a:r>
              <a:rPr lang="en-US" sz="2000" dirty="0" smtClean="0"/>
              <a:t>Services provided by the City – 1</a:t>
            </a:r>
            <a:r>
              <a:rPr lang="en-US" sz="2000" baseline="30000" dirty="0" smtClean="0"/>
              <a:t>st</a:t>
            </a:r>
            <a:r>
              <a:rPr lang="en-US" sz="2000" dirty="0" smtClean="0"/>
              <a:t> out of 25 (Decatur </a:t>
            </a:r>
            <a:r>
              <a:rPr lang="en-US" sz="2000" dirty="0" err="1" smtClean="0"/>
              <a:t>avg</a:t>
            </a:r>
            <a:r>
              <a:rPr lang="en-US" sz="2000" dirty="0" smtClean="0"/>
              <a:t> = 74)</a:t>
            </a:r>
          </a:p>
          <a:p>
            <a:pPr eaLnBrk="1" hangingPunct="1">
              <a:lnSpc>
                <a:spcPct val="80000"/>
              </a:lnSpc>
              <a:buFont typeface="Wingdings" pitchFamily="2" charset="2"/>
              <a:buNone/>
            </a:pPr>
            <a:endParaRPr lang="en-US" sz="2000" dirty="0" smtClean="0"/>
          </a:p>
          <a:p>
            <a:pPr eaLnBrk="1" hangingPunct="1">
              <a:lnSpc>
                <a:spcPct val="80000"/>
              </a:lnSpc>
            </a:pPr>
            <a:r>
              <a:rPr lang="en-US" sz="2000" dirty="0" smtClean="0"/>
              <a:t>Overall  direction city is taking– 1</a:t>
            </a:r>
            <a:r>
              <a:rPr lang="en-US" sz="2000" baseline="30000" dirty="0" smtClean="0"/>
              <a:t>st</a:t>
            </a:r>
            <a:r>
              <a:rPr lang="en-US" sz="2000" dirty="0" smtClean="0"/>
              <a:t> out of 18(Decatur </a:t>
            </a:r>
            <a:r>
              <a:rPr lang="en-US" sz="2000" dirty="0" err="1" smtClean="0"/>
              <a:t>avg</a:t>
            </a:r>
            <a:r>
              <a:rPr lang="en-US" sz="2000" dirty="0" smtClean="0"/>
              <a:t> = 66)</a:t>
            </a:r>
          </a:p>
          <a:p>
            <a:pPr eaLnBrk="1" hangingPunct="1">
              <a:lnSpc>
                <a:spcPct val="80000"/>
              </a:lnSpc>
              <a:buNone/>
            </a:pPr>
            <a:endParaRPr lang="en-US" sz="2000" dirty="0" smtClean="0"/>
          </a:p>
          <a:p>
            <a:pPr eaLnBrk="1" hangingPunct="1">
              <a:lnSpc>
                <a:spcPct val="80000"/>
              </a:lnSpc>
            </a:pPr>
            <a:r>
              <a:rPr lang="en-US" sz="2000" dirty="0" smtClean="0"/>
              <a:t>Job government does at welcoming citizen involvement – 1</a:t>
            </a:r>
            <a:r>
              <a:rPr lang="en-US" sz="2000" baseline="30000" dirty="0" smtClean="0"/>
              <a:t>st</a:t>
            </a:r>
            <a:r>
              <a:rPr lang="en-US" sz="2000" dirty="0" smtClean="0"/>
              <a:t> out of 19 (Decatur </a:t>
            </a:r>
            <a:r>
              <a:rPr lang="en-US" sz="2000" dirty="0" err="1" smtClean="0"/>
              <a:t>avg</a:t>
            </a:r>
            <a:r>
              <a:rPr lang="en-US" sz="2000" dirty="0" smtClean="0"/>
              <a:t> = 68)</a:t>
            </a:r>
          </a:p>
          <a:p>
            <a:pPr eaLnBrk="1" hangingPunct="1">
              <a:lnSpc>
                <a:spcPct val="80000"/>
              </a:lnSpc>
              <a:buNone/>
            </a:pPr>
            <a:endParaRPr lang="en-US" sz="2000" dirty="0" smtClean="0"/>
          </a:p>
          <a:p>
            <a:pPr eaLnBrk="1" hangingPunct="1">
              <a:lnSpc>
                <a:spcPct val="80000"/>
              </a:lnSpc>
            </a:pPr>
            <a:r>
              <a:rPr lang="en-US" sz="2000" dirty="0" smtClean="0"/>
              <a:t> Job government does at listening – 1</a:t>
            </a:r>
            <a:r>
              <a:rPr lang="en-US" sz="2000" baseline="30000" dirty="0" smtClean="0"/>
              <a:t>st</a:t>
            </a:r>
            <a:r>
              <a:rPr lang="en-US" sz="2000" dirty="0" smtClean="0"/>
              <a:t> out of 19 (Decatur </a:t>
            </a:r>
            <a:r>
              <a:rPr lang="en-US" sz="2000" dirty="0" err="1" smtClean="0"/>
              <a:t>avg</a:t>
            </a:r>
            <a:r>
              <a:rPr lang="en-US" sz="2000" dirty="0" smtClean="0"/>
              <a:t> = 60)</a:t>
            </a:r>
          </a:p>
          <a:p>
            <a:pPr eaLnBrk="1" hangingPunct="1">
              <a:lnSpc>
                <a:spcPct val="80000"/>
              </a:lnSpc>
              <a:buNone/>
            </a:pPr>
            <a:r>
              <a:rPr lang="en-US" sz="2800" dirty="0" smtClean="0"/>
              <a:t>	</a:t>
            </a:r>
            <a:endParaRPr lang="en-US" sz="2000" dirty="0" smtClean="0"/>
          </a:p>
          <a:p>
            <a:pPr eaLnBrk="1" hangingPunct="1">
              <a:lnSpc>
                <a:spcPct val="80000"/>
              </a:lnSpc>
              <a:buNone/>
            </a:pPr>
            <a:endParaRPr lang="en-US" sz="28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a:p>
            <a:pPr eaLnBrk="1" hangingPunct="1">
              <a:lnSpc>
                <a:spcPct val="8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30288" y="143838"/>
            <a:ext cx="6665912" cy="1227762"/>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12291" name="Rectangle 3"/>
          <p:cNvSpPr>
            <a:spLocks noGrp="1" noChangeArrowheads="1"/>
          </p:cNvSpPr>
          <p:nvPr>
            <p:ph type="body" idx="1"/>
          </p:nvPr>
        </p:nvSpPr>
        <p:spPr>
          <a:xfrm>
            <a:off x="369607" y="1609296"/>
            <a:ext cx="7906488" cy="4735084"/>
          </a:xfrm>
        </p:spPr>
        <p:txBody>
          <a:bodyPr/>
          <a:lstStyle/>
          <a:p>
            <a:pPr eaLnBrk="1" hangingPunct="1">
              <a:lnSpc>
                <a:spcPct val="90000"/>
              </a:lnSpc>
            </a:pPr>
            <a:r>
              <a:rPr lang="en-US" sz="2800" dirty="0" smtClean="0"/>
              <a:t>Interesting Demographics</a:t>
            </a:r>
          </a:p>
          <a:p>
            <a:pPr eaLnBrk="1" hangingPunct="1">
              <a:lnSpc>
                <a:spcPct val="90000"/>
              </a:lnSpc>
              <a:buFont typeface="Wingdings" pitchFamily="2" charset="2"/>
              <a:buNone/>
            </a:pPr>
            <a:r>
              <a:rPr lang="en-US" sz="2800" dirty="0" smtClean="0"/>
              <a:t>	</a:t>
            </a:r>
            <a:r>
              <a:rPr lang="en-US" sz="2400" dirty="0" smtClean="0"/>
              <a:t>48% lived in Decatur five years or less</a:t>
            </a:r>
          </a:p>
          <a:p>
            <a:pPr eaLnBrk="1" hangingPunct="1">
              <a:lnSpc>
                <a:spcPct val="90000"/>
              </a:lnSpc>
              <a:buFont typeface="Wingdings" pitchFamily="2" charset="2"/>
              <a:buNone/>
            </a:pPr>
            <a:r>
              <a:rPr lang="en-US" sz="2400" dirty="0" smtClean="0"/>
              <a:t>	</a:t>
            </a:r>
          </a:p>
          <a:p>
            <a:pPr eaLnBrk="1" hangingPunct="1">
              <a:lnSpc>
                <a:spcPct val="90000"/>
              </a:lnSpc>
              <a:buFont typeface="Wingdings" pitchFamily="2" charset="2"/>
              <a:buNone/>
            </a:pPr>
            <a:r>
              <a:rPr lang="en-US" sz="2400" dirty="0" smtClean="0"/>
              <a:t>    34% someone under the age of 17</a:t>
            </a:r>
          </a:p>
          <a:p>
            <a:pPr eaLnBrk="1" hangingPunct="1">
              <a:lnSpc>
                <a:spcPct val="90000"/>
              </a:lnSpc>
              <a:buFont typeface="Wingdings" pitchFamily="2" charset="2"/>
              <a:buNone/>
            </a:pPr>
            <a:r>
              <a:rPr lang="en-US" sz="2400" dirty="0" smtClean="0"/>
              <a:t>	 19% someone 65 years of age or older</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400" dirty="0" smtClean="0"/>
              <a:t>	 Median total housing costs are between $1,000 – </a:t>
            </a:r>
          </a:p>
          <a:p>
            <a:pPr eaLnBrk="1" hangingPunct="1">
              <a:lnSpc>
                <a:spcPct val="90000"/>
              </a:lnSpc>
              <a:buFont typeface="Wingdings" pitchFamily="2" charset="2"/>
              <a:buNone/>
            </a:pPr>
            <a:r>
              <a:rPr lang="en-US" sz="2400" dirty="0" smtClean="0"/>
              <a:t>         $1,499 per month</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400" dirty="0" smtClean="0"/>
              <a:t>	 37% believe that the economy will have a negative 	or very negative impact in the next six months. </a:t>
            </a:r>
          </a:p>
          <a:p>
            <a:pPr eaLnBrk="1" hangingPunct="1">
              <a:lnSpc>
                <a:spcPct val="90000"/>
              </a:lnSpc>
              <a:buFont typeface="Wingdings" pitchFamily="2" charset="2"/>
              <a:buNone/>
            </a:pPr>
            <a:r>
              <a:rPr lang="en-US" sz="2800" dirty="0" smtClean="0"/>
              <a:t>	</a:t>
            </a:r>
          </a:p>
          <a:p>
            <a:pPr eaLnBrk="1" hangingPunct="1">
              <a:lnSpc>
                <a:spcPct val="90000"/>
              </a:lnSpc>
              <a:buFont typeface="Wingdings" pitchFamily="2" charset="2"/>
              <a:buNone/>
            </a:pPr>
            <a:endParaRPr lang="en-US" sz="2800" dirty="0" smtClean="0"/>
          </a:p>
          <a:p>
            <a:pPr eaLnBrk="1" hangingPunct="1">
              <a:lnSpc>
                <a:spcPct val="9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endParaRPr lang="en-US" dirty="0" smtClean="0"/>
          </a:p>
        </p:txBody>
      </p:sp>
      <p:sp>
        <p:nvSpPr>
          <p:cNvPr id="14339" name="Rectangle 3"/>
          <p:cNvSpPr>
            <a:spLocks noGrp="1" noChangeArrowheads="1"/>
          </p:cNvSpPr>
          <p:nvPr>
            <p:ph type="body" idx="1"/>
          </p:nvPr>
        </p:nvSpPr>
        <p:spPr>
          <a:xfrm>
            <a:off x="390418" y="1847636"/>
            <a:ext cx="8150403" cy="4114800"/>
          </a:xfrm>
        </p:spPr>
        <p:txBody>
          <a:bodyPr/>
          <a:lstStyle/>
          <a:p>
            <a:pPr eaLnBrk="1" hangingPunct="1">
              <a:lnSpc>
                <a:spcPct val="90000"/>
              </a:lnSpc>
              <a:buFont typeface="Wingdings" pitchFamily="2" charset="2"/>
              <a:buNone/>
            </a:pPr>
            <a:r>
              <a:rPr lang="en-US" sz="2400" dirty="0" smtClean="0"/>
              <a:t>Policy Question #2</a:t>
            </a:r>
          </a:p>
          <a:p>
            <a:pPr lvl="1" eaLnBrk="1" hangingPunct="1">
              <a:lnSpc>
                <a:spcPct val="90000"/>
              </a:lnSpc>
              <a:buFontTx/>
              <a:buNone/>
            </a:pPr>
            <a:r>
              <a:rPr lang="en-US" sz="2000" dirty="0" smtClean="0"/>
              <a:t>In the future, the City may be considering expanding the City limits by no more than one square mile, with the expectation that existing service levels for the City and the City Schools of Decatur would be maintained or improved and that annexation would be financially positive after the first two years. To what extent would you support or oppose an annexation that met the above criteria?</a:t>
            </a:r>
          </a:p>
          <a:p>
            <a:pPr lvl="1" eaLnBrk="1" hangingPunct="1">
              <a:lnSpc>
                <a:spcPct val="90000"/>
              </a:lnSpc>
              <a:buFontTx/>
              <a:buNone/>
            </a:pPr>
            <a:endParaRPr lang="en-US" sz="2000" dirty="0" smtClean="0"/>
          </a:p>
          <a:p>
            <a:pPr lvl="1" eaLnBrk="1" hangingPunct="1">
              <a:lnSpc>
                <a:spcPct val="90000"/>
              </a:lnSpc>
              <a:buFontTx/>
              <a:buNone/>
            </a:pPr>
            <a:r>
              <a:rPr lang="en-US" sz="2000" dirty="0" smtClean="0"/>
              <a:t>Strongly support – 22%</a:t>
            </a:r>
          </a:p>
          <a:p>
            <a:pPr lvl="1" eaLnBrk="1" hangingPunct="1">
              <a:lnSpc>
                <a:spcPct val="90000"/>
              </a:lnSpc>
              <a:buFontTx/>
              <a:buNone/>
            </a:pPr>
            <a:r>
              <a:rPr lang="en-US" sz="2000" dirty="0" smtClean="0"/>
              <a:t>Somewhat support – 53%</a:t>
            </a:r>
          </a:p>
          <a:p>
            <a:pPr lvl="1" eaLnBrk="1" hangingPunct="1">
              <a:lnSpc>
                <a:spcPct val="90000"/>
              </a:lnSpc>
              <a:buFontTx/>
              <a:buNone/>
            </a:pPr>
            <a:r>
              <a:rPr lang="en-US" sz="2000" dirty="0" smtClean="0"/>
              <a:t>Somewhat oppose – 15%</a:t>
            </a:r>
          </a:p>
          <a:p>
            <a:pPr lvl="1" eaLnBrk="1" hangingPunct="1">
              <a:lnSpc>
                <a:spcPct val="90000"/>
              </a:lnSpc>
              <a:buFontTx/>
              <a:buNone/>
            </a:pPr>
            <a:r>
              <a:rPr lang="en-US" sz="2000" dirty="0" smtClean="0"/>
              <a:t>Strongly oppose – 9% </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endParaRPr lang="en-US" dirty="0" smtClean="0"/>
          </a:p>
        </p:txBody>
      </p:sp>
      <p:sp>
        <p:nvSpPr>
          <p:cNvPr id="30723" name="Rectangle 3"/>
          <p:cNvSpPr>
            <a:spLocks noGrp="1" noChangeArrowheads="1"/>
          </p:cNvSpPr>
          <p:nvPr>
            <p:ph type="body" idx="4294967295"/>
          </p:nvPr>
        </p:nvSpPr>
        <p:spPr>
          <a:xfrm>
            <a:off x="380143" y="1819829"/>
            <a:ext cx="8291245" cy="3783012"/>
          </a:xfrm>
        </p:spPr>
        <p:txBody>
          <a:bodyPr/>
          <a:lstStyle/>
          <a:p>
            <a:pPr eaLnBrk="1" hangingPunct="1">
              <a:lnSpc>
                <a:spcPct val="90000"/>
              </a:lnSpc>
              <a:buFont typeface="Wingdings" pitchFamily="2" charset="2"/>
              <a:buNone/>
            </a:pPr>
            <a:r>
              <a:rPr lang="en-US" sz="2800" dirty="0" smtClean="0"/>
              <a:t>Policy Question #3</a:t>
            </a:r>
          </a:p>
          <a:p>
            <a:pPr lvl="1" eaLnBrk="1" hangingPunct="1">
              <a:lnSpc>
                <a:spcPct val="90000"/>
              </a:lnSpc>
              <a:buFontTx/>
              <a:buNone/>
            </a:pPr>
            <a:r>
              <a:rPr lang="en-US" sz="2000" dirty="0" smtClean="0"/>
              <a:t>Please indicate to what extent you would support or oppose a bond referendum to raise funds for capital improvements to the Police Department, Fire Station No. 1 and the Decatur Recreation Center, if the bond issue resulted in a property tax increase of one mill ($200 per year for a property worth $400,000):</a:t>
            </a:r>
          </a:p>
          <a:p>
            <a:pPr lvl="1" eaLnBrk="1" hangingPunct="1">
              <a:lnSpc>
                <a:spcPct val="90000"/>
              </a:lnSpc>
              <a:buFontTx/>
              <a:buNone/>
            </a:pPr>
            <a:endParaRPr lang="en-US" sz="2000" dirty="0" smtClean="0"/>
          </a:p>
          <a:p>
            <a:pPr lvl="1" eaLnBrk="1" hangingPunct="1">
              <a:lnSpc>
                <a:spcPct val="90000"/>
              </a:lnSpc>
              <a:buFontTx/>
              <a:buNone/>
            </a:pPr>
            <a:r>
              <a:rPr lang="en-US" sz="2000" dirty="0" smtClean="0"/>
              <a:t>Strongly support – 16%</a:t>
            </a:r>
          </a:p>
          <a:p>
            <a:pPr lvl="1" eaLnBrk="1" hangingPunct="1">
              <a:lnSpc>
                <a:spcPct val="90000"/>
              </a:lnSpc>
              <a:buFontTx/>
              <a:buNone/>
            </a:pPr>
            <a:r>
              <a:rPr lang="en-US" sz="2000" dirty="0" smtClean="0"/>
              <a:t>Somewhat support – 45%</a:t>
            </a:r>
          </a:p>
          <a:p>
            <a:pPr lvl="1" eaLnBrk="1" hangingPunct="1">
              <a:lnSpc>
                <a:spcPct val="90000"/>
              </a:lnSpc>
              <a:buFontTx/>
              <a:buNone/>
            </a:pPr>
            <a:r>
              <a:rPr lang="en-US" sz="2000" dirty="0" smtClean="0"/>
              <a:t>Somewhat oppose – 24%</a:t>
            </a:r>
          </a:p>
          <a:p>
            <a:pPr lvl="1" eaLnBrk="1" hangingPunct="1">
              <a:lnSpc>
                <a:spcPct val="90000"/>
              </a:lnSpc>
              <a:buFontTx/>
              <a:buNone/>
            </a:pPr>
            <a:r>
              <a:rPr lang="en-US" sz="2000" dirty="0" smtClean="0"/>
              <a:t>Strongly oppose – 15%</a:t>
            </a:r>
          </a:p>
          <a:p>
            <a:pPr lvl="1" eaLnBrk="1" hangingPunct="1">
              <a:lnSpc>
                <a:spcPct val="90000"/>
              </a:lnSpc>
              <a:buFontTx/>
              <a:buNone/>
            </a:pPr>
            <a:r>
              <a:rPr lang="en-US" sz="2400" dirty="0" smtClean="0"/>
              <a:t>		</a:t>
            </a:r>
          </a:p>
          <a:p>
            <a:pPr eaLnBrk="1" hangingPunct="1">
              <a:lnSpc>
                <a:spcPct val="90000"/>
              </a:lnSpc>
              <a:buFont typeface="Wingdings" pitchFamily="2" charset="2"/>
              <a:buNone/>
            </a:pPr>
            <a:endParaRPr lang="en-US" sz="2800" dirty="0" smtClean="0"/>
          </a:p>
          <a:p>
            <a:pPr eaLnBrk="1" hangingPunct="1">
              <a:lnSpc>
                <a:spcPct val="90000"/>
              </a:lnSpc>
              <a:buFont typeface="Wingdings" pitchFamily="2" charset="2"/>
              <a:buNone/>
            </a:pPr>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endParaRPr lang="en-US" dirty="0" smtClean="0"/>
          </a:p>
        </p:txBody>
      </p:sp>
      <p:sp>
        <p:nvSpPr>
          <p:cNvPr id="28675" name="Rectangle 3"/>
          <p:cNvSpPr>
            <a:spLocks noGrp="1" noChangeArrowheads="1"/>
          </p:cNvSpPr>
          <p:nvPr>
            <p:ph type="body" idx="4294967295"/>
          </p:nvPr>
        </p:nvSpPr>
        <p:spPr>
          <a:xfrm>
            <a:off x="369871" y="1778732"/>
            <a:ext cx="8157680" cy="4375488"/>
          </a:xfrm>
        </p:spPr>
        <p:txBody>
          <a:bodyPr/>
          <a:lstStyle/>
          <a:p>
            <a:pPr eaLnBrk="1" hangingPunct="1">
              <a:lnSpc>
                <a:spcPct val="90000"/>
              </a:lnSpc>
              <a:buFont typeface="Wingdings" pitchFamily="2" charset="2"/>
              <a:buNone/>
            </a:pPr>
            <a:r>
              <a:rPr lang="en-US" sz="2800" dirty="0" smtClean="0"/>
              <a:t>Policy Question #1</a:t>
            </a:r>
          </a:p>
          <a:p>
            <a:pPr lvl="1" eaLnBrk="1" hangingPunct="1">
              <a:lnSpc>
                <a:spcPct val="90000"/>
              </a:lnSpc>
              <a:buFontTx/>
              <a:buNone/>
            </a:pPr>
            <a:r>
              <a:rPr lang="en-US" sz="2000" dirty="0" smtClean="0"/>
              <a:t>In today’s current economic condition, it is the City’s goal to maintain the existing levels of service at current property tax rates. If that is not possible, which of the following would you prefer?</a:t>
            </a:r>
          </a:p>
          <a:p>
            <a:pPr lvl="1" eaLnBrk="1" hangingPunct="1">
              <a:lnSpc>
                <a:spcPct val="90000"/>
              </a:lnSpc>
              <a:buFontTx/>
              <a:buNone/>
            </a:pPr>
            <a:endParaRPr lang="en-US" sz="2000" dirty="0" smtClean="0"/>
          </a:p>
          <a:p>
            <a:pPr lvl="1">
              <a:lnSpc>
                <a:spcPct val="90000"/>
              </a:lnSpc>
              <a:buNone/>
            </a:pPr>
            <a:r>
              <a:rPr lang="en-US" sz="2000" dirty="0" smtClean="0"/>
              <a:t>Maintain levels of service, increase tax rate up to one-half of a mill – 45%</a:t>
            </a:r>
          </a:p>
          <a:p>
            <a:pPr lvl="1" eaLnBrk="1" hangingPunct="1">
              <a:lnSpc>
                <a:spcPct val="90000"/>
              </a:lnSpc>
              <a:buFontTx/>
              <a:buNone/>
            </a:pPr>
            <a:r>
              <a:rPr lang="en-US" sz="2000" dirty="0" smtClean="0"/>
              <a:t>Maintain tax rate, decrease levels of service – 24%</a:t>
            </a:r>
          </a:p>
          <a:p>
            <a:pPr lvl="1">
              <a:lnSpc>
                <a:spcPct val="90000"/>
              </a:lnSpc>
              <a:buNone/>
            </a:pPr>
            <a:r>
              <a:rPr lang="en-US" sz="2000" dirty="0" smtClean="0"/>
              <a:t>Decrease tax rate no matter how much it decreases levels of service – 17% </a:t>
            </a:r>
            <a:r>
              <a:rPr lang="en-US" dirty="0" smtClean="0"/>
              <a:t>		</a:t>
            </a:r>
          </a:p>
          <a:p>
            <a:pPr lvl="1" eaLnBrk="1" hangingPunct="1">
              <a:lnSpc>
                <a:spcPct val="90000"/>
              </a:lnSpc>
              <a:buFontTx/>
              <a:buNone/>
            </a:pPr>
            <a:r>
              <a:rPr lang="en-US" sz="2000" dirty="0" smtClean="0"/>
              <a:t>Maintain levels of service, increase tax rate up to one mill – 14%</a:t>
            </a:r>
          </a:p>
          <a:p>
            <a:pPr eaLnBrk="1" hangingPunct="1">
              <a:lnSpc>
                <a:spcPct val="90000"/>
              </a:lnSpc>
              <a:buFont typeface="Wingdings" pitchFamily="2" charset="2"/>
              <a:buNone/>
            </a:pPr>
            <a:endParaRPr lang="en-US" sz="2800" dirty="0" smtClean="0"/>
          </a:p>
          <a:p>
            <a:pPr eaLnBrk="1" hangingPunct="1">
              <a:lnSpc>
                <a:spcPct val="9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30288" y="212436"/>
            <a:ext cx="6665912" cy="1159164"/>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3075" name="Rectangle 3"/>
          <p:cNvSpPr>
            <a:spLocks noGrp="1" noChangeArrowheads="1"/>
          </p:cNvSpPr>
          <p:nvPr>
            <p:ph type="body" idx="1"/>
          </p:nvPr>
        </p:nvSpPr>
        <p:spPr/>
        <p:txBody>
          <a:bodyPr/>
          <a:lstStyle/>
          <a:p>
            <a:pPr eaLnBrk="1" hangingPunct="1"/>
            <a:r>
              <a:rPr lang="en-US" dirty="0" smtClean="0"/>
              <a:t>Contracted with the National Research Center, Inc. for third time</a:t>
            </a:r>
          </a:p>
          <a:p>
            <a:pPr eaLnBrk="1" hangingPunct="1"/>
            <a:r>
              <a:rPr lang="en-US" dirty="0" smtClean="0"/>
              <a:t>Survey conducted by mail in March, 2010</a:t>
            </a:r>
          </a:p>
          <a:p>
            <a:pPr eaLnBrk="1" hangingPunct="1"/>
            <a:r>
              <a:rPr lang="en-US" dirty="0" smtClean="0"/>
              <a:t>1200 randomly selected residential addresses in the 30030 zip code</a:t>
            </a:r>
          </a:p>
          <a:p>
            <a:pPr eaLnBrk="1" hangingPunct="1"/>
            <a:r>
              <a:rPr lang="en-US" dirty="0" smtClean="0"/>
              <a:t>533 returned for a response rate of 46%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4099" name="Rectangle 3"/>
          <p:cNvSpPr>
            <a:spLocks noGrp="1" noChangeArrowheads="1"/>
          </p:cNvSpPr>
          <p:nvPr>
            <p:ph type="body" idx="1"/>
          </p:nvPr>
        </p:nvSpPr>
        <p:spPr>
          <a:xfrm>
            <a:off x="462408" y="1703798"/>
            <a:ext cx="8321996" cy="4648200"/>
          </a:xfrm>
        </p:spPr>
        <p:txBody>
          <a:bodyPr/>
          <a:lstStyle/>
          <a:p>
            <a:pPr eaLnBrk="1" hangingPunct="1">
              <a:lnSpc>
                <a:spcPct val="80000"/>
              </a:lnSpc>
            </a:pPr>
            <a:r>
              <a:rPr lang="en-US" dirty="0" smtClean="0"/>
              <a:t>Top 5 Positive Responses (</a:t>
            </a:r>
            <a:r>
              <a:rPr lang="en-US" sz="1800" dirty="0" smtClean="0"/>
              <a:t>“excellent” or “good’</a:t>
            </a:r>
            <a:r>
              <a:rPr lang="en-US" dirty="0" smtClean="0"/>
              <a:t>) 	</a:t>
            </a:r>
          </a:p>
          <a:p>
            <a:pPr eaLnBrk="1" hangingPunct="1">
              <a:lnSpc>
                <a:spcPct val="80000"/>
              </a:lnSpc>
              <a:buFont typeface="Wingdings" pitchFamily="2" charset="2"/>
              <a:buNone/>
            </a:pPr>
            <a:r>
              <a:rPr lang="en-US" dirty="0" smtClean="0"/>
              <a:t>		</a:t>
            </a:r>
            <a:r>
              <a:rPr lang="en-US" sz="2400" dirty="0" smtClean="0"/>
              <a:t>Decatur as a place to live (97%)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Safety in Decatur’s downtown area and 	neighborhoods during the day (97%)</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Recommend living here to someone who asks (97%)</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Fire Services (96%)</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Overall Quality of Life (95%)</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30288" y="123290"/>
            <a:ext cx="6665912" cy="124831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5123" name="Rectangle 3"/>
          <p:cNvSpPr>
            <a:spLocks noGrp="1" noChangeArrowheads="1"/>
          </p:cNvSpPr>
          <p:nvPr>
            <p:ph type="body" idx="1"/>
          </p:nvPr>
        </p:nvSpPr>
        <p:spPr>
          <a:xfrm>
            <a:off x="421311" y="1611330"/>
            <a:ext cx="8250077" cy="453776"/>
          </a:xfrm>
        </p:spPr>
        <p:txBody>
          <a:bodyPr/>
          <a:lstStyle/>
          <a:p>
            <a:pPr eaLnBrk="1" hangingPunct="1">
              <a:lnSpc>
                <a:spcPct val="80000"/>
              </a:lnSpc>
            </a:pPr>
            <a:r>
              <a:rPr lang="en-US" dirty="0" smtClean="0"/>
              <a:t>Top 5 Positive Responses 	</a:t>
            </a: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a:t>
            </a:r>
            <a:r>
              <a:rPr lang="en-US" sz="2000" dirty="0" smtClean="0"/>
              <a:t>		</a:t>
            </a:r>
          </a:p>
        </p:txBody>
      </p:sp>
      <p:sp>
        <p:nvSpPr>
          <p:cNvPr id="4" name="TextBox 3"/>
          <p:cNvSpPr txBox="1"/>
          <p:nvPr/>
        </p:nvSpPr>
        <p:spPr>
          <a:xfrm>
            <a:off x="184935" y="2054834"/>
            <a:ext cx="8496729" cy="4770537"/>
          </a:xfrm>
          <a:prstGeom prst="rect">
            <a:avLst/>
          </a:prstGeom>
          <a:noFill/>
        </p:spPr>
        <p:txBody>
          <a:bodyPr wrap="square" numCol="3" rtlCol="0">
            <a:spAutoFit/>
          </a:bodyPr>
          <a:lstStyle/>
          <a:p>
            <a:pPr algn="ctr"/>
            <a:r>
              <a:rPr lang="en-US" sz="1600" dirty="0" smtClean="0">
                <a:latin typeface="+mn-lt"/>
              </a:rPr>
              <a:t>					</a:t>
            </a:r>
          </a:p>
          <a:p>
            <a:endParaRPr lang="en-US" sz="1600" dirty="0" smtClean="0">
              <a:latin typeface="+mn-lt"/>
            </a:endParaRPr>
          </a:p>
          <a:p>
            <a:endParaRPr lang="en-US" sz="1600" dirty="0" smtClean="0">
              <a:latin typeface="+mn-lt"/>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6" name="Table 5"/>
          <p:cNvGraphicFramePr>
            <a:graphicFrameLocks noGrp="1"/>
          </p:cNvGraphicFramePr>
          <p:nvPr/>
        </p:nvGraphicFramePr>
        <p:xfrm>
          <a:off x="462338" y="2095928"/>
          <a:ext cx="8260423" cy="4017197"/>
        </p:xfrm>
        <a:graphic>
          <a:graphicData uri="http://schemas.openxmlformats.org/drawingml/2006/table">
            <a:tbl>
              <a:tblPr/>
              <a:tblGrid>
                <a:gridCol w="229912"/>
                <a:gridCol w="2676837"/>
                <a:gridCol w="2676837"/>
                <a:gridCol w="2676837"/>
              </a:tblGrid>
              <a:tr h="365199">
                <a:tc>
                  <a:txBody>
                    <a:bodyPr/>
                    <a:lstStyle/>
                    <a:p>
                      <a:pPr algn="l" fontAlgn="ctr"/>
                      <a:endParaRPr lang="en-US" sz="1600" b="0" i="0" u="none" strike="noStrike" dirty="0">
                        <a:solidFill>
                          <a:srgbClr val="000000"/>
                        </a:solidFill>
                        <a:latin typeface="Calibri"/>
                      </a:endParaRPr>
                    </a:p>
                  </a:txBody>
                  <a:tcPr marL="9089" marR="9089" marT="9089" marB="0" anchor="ctr">
                    <a:lnL>
                      <a:noFill/>
                    </a:lnL>
                    <a:lnR>
                      <a:noFill/>
                    </a:lnR>
                    <a:lnT>
                      <a:noFill/>
                    </a:lnT>
                    <a:lnB>
                      <a:noFill/>
                    </a:lnB>
                  </a:tcPr>
                </a:tc>
                <a:tc>
                  <a:txBody>
                    <a:bodyPr/>
                    <a:lstStyle/>
                    <a:p>
                      <a:pPr algn="ctr" fontAlgn="ctr"/>
                      <a:r>
                        <a:rPr lang="en-US" sz="1600" b="1" i="0" u="sng" strike="noStrike">
                          <a:solidFill>
                            <a:srgbClr val="000000"/>
                          </a:solidFill>
                          <a:latin typeface="Calibri"/>
                        </a:rPr>
                        <a:t>2010</a:t>
                      </a:r>
                    </a:p>
                  </a:txBody>
                  <a:tcPr marL="9089" marR="9089" marT="9089" marB="0" anchor="ctr">
                    <a:lnL>
                      <a:noFill/>
                    </a:lnL>
                    <a:lnR>
                      <a:noFill/>
                    </a:lnR>
                    <a:lnT>
                      <a:noFill/>
                    </a:lnT>
                    <a:lnB>
                      <a:noFill/>
                    </a:lnB>
                  </a:tcPr>
                </a:tc>
                <a:tc>
                  <a:txBody>
                    <a:bodyPr/>
                    <a:lstStyle/>
                    <a:p>
                      <a:pPr algn="ctr" fontAlgn="ctr"/>
                      <a:r>
                        <a:rPr lang="en-US" sz="1600" b="1" i="0" u="sng" strike="noStrike">
                          <a:solidFill>
                            <a:srgbClr val="000000"/>
                          </a:solidFill>
                          <a:latin typeface="Calibri"/>
                        </a:rPr>
                        <a:t>2008</a:t>
                      </a:r>
                    </a:p>
                  </a:txBody>
                  <a:tcPr marL="9089" marR="9089" marT="9089" marB="0" anchor="ctr">
                    <a:lnL>
                      <a:noFill/>
                    </a:lnL>
                    <a:lnR>
                      <a:noFill/>
                    </a:lnR>
                    <a:lnT>
                      <a:noFill/>
                    </a:lnT>
                    <a:lnB>
                      <a:noFill/>
                    </a:lnB>
                  </a:tcPr>
                </a:tc>
                <a:tc>
                  <a:txBody>
                    <a:bodyPr/>
                    <a:lstStyle/>
                    <a:p>
                      <a:pPr algn="ctr" fontAlgn="ctr"/>
                      <a:r>
                        <a:rPr lang="en-US" sz="1600" b="1" i="0" u="sng" strike="noStrike">
                          <a:solidFill>
                            <a:srgbClr val="000000"/>
                          </a:solidFill>
                          <a:latin typeface="Calibri"/>
                        </a:rPr>
                        <a:t>2006</a:t>
                      </a:r>
                    </a:p>
                  </a:txBody>
                  <a:tcPr marL="9089" marR="9089" marT="9089" marB="0" anchor="ctr">
                    <a:lnL>
                      <a:noFill/>
                    </a:lnL>
                    <a:lnR>
                      <a:noFill/>
                    </a:lnR>
                    <a:lnT>
                      <a:noFill/>
                    </a:lnT>
                    <a:lnB>
                      <a:noFill/>
                    </a:lnB>
                  </a:tcPr>
                </a:tc>
              </a:tr>
              <a:tr h="365199">
                <a:tc>
                  <a:txBody>
                    <a:bodyPr/>
                    <a:lstStyle/>
                    <a:p>
                      <a:pPr algn="l" fontAlgn="ctr"/>
                      <a:r>
                        <a:rPr lang="en-US" sz="1600" b="1" i="0" u="none" strike="noStrike">
                          <a:solidFill>
                            <a:srgbClr val="000000"/>
                          </a:solidFill>
                          <a:latin typeface="Calibri"/>
                        </a:rPr>
                        <a:t>1.</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Decatur as a place to live (97%)</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Decatur as a place to live (97%)</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Sense of Community (100%)</a:t>
                      </a:r>
                    </a:p>
                  </a:txBody>
                  <a:tcPr marL="9089" marR="9089" marT="9089" marB="0" anchor="ctr">
                    <a:lnL>
                      <a:noFill/>
                    </a:lnL>
                    <a:lnR>
                      <a:noFill/>
                    </a:lnR>
                    <a:lnT>
                      <a:noFill/>
                    </a:lnT>
                    <a:lnB>
                      <a:noFill/>
                    </a:lnB>
                  </a:tcPr>
                </a:tc>
              </a:tr>
              <a:tr h="1095599">
                <a:tc>
                  <a:txBody>
                    <a:bodyPr/>
                    <a:lstStyle/>
                    <a:p>
                      <a:pPr algn="l" fontAlgn="ctr"/>
                      <a:r>
                        <a:rPr lang="en-US" sz="1600" b="1" i="0" u="none" strike="noStrike">
                          <a:solidFill>
                            <a:srgbClr val="000000"/>
                          </a:solidFill>
                          <a:latin typeface="Calibri"/>
                        </a:rPr>
                        <a:t>2.</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Safety in Decatur's downtown area and neighborhoods during the day (96%)</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Safety in Decatur's downtown area and neighborhoods during the day (97%)</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Openness &amp; acceptance of community towards people of diverse backgrounds (100%)</a:t>
                      </a:r>
                    </a:p>
                  </a:txBody>
                  <a:tcPr marL="9089" marR="9089" marT="9089" marB="0" anchor="ctr">
                    <a:lnL>
                      <a:noFill/>
                    </a:lnL>
                    <a:lnR>
                      <a:noFill/>
                    </a:lnR>
                    <a:lnT>
                      <a:noFill/>
                    </a:lnT>
                    <a:lnB>
                      <a:noFill/>
                    </a:lnB>
                  </a:tcPr>
                </a:tc>
              </a:tr>
              <a:tr h="730400">
                <a:tc>
                  <a:txBody>
                    <a:bodyPr/>
                    <a:lstStyle/>
                    <a:p>
                      <a:pPr algn="l" fontAlgn="ctr"/>
                      <a:r>
                        <a:rPr lang="en-US" sz="1600" b="1" i="0" u="none" strike="noStrike">
                          <a:solidFill>
                            <a:srgbClr val="000000"/>
                          </a:solidFill>
                          <a:latin typeface="Calibri"/>
                        </a:rPr>
                        <a:t>3.</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Recommend living here to someone who asks (97%)</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Overall image or reputation of Decatur (94%)</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Access to affordable </a:t>
                      </a:r>
                      <a:r>
                        <a:rPr lang="en-US" sz="1600" b="0" i="0" u="none" strike="noStrike" dirty="0" smtClean="0">
                          <a:solidFill>
                            <a:srgbClr val="000000"/>
                          </a:solidFill>
                          <a:latin typeface="Calibri"/>
                        </a:rPr>
                        <a:t>quality </a:t>
                      </a:r>
                      <a:r>
                        <a:rPr lang="en-US" sz="1600" b="0" i="0" u="none" strike="noStrike" dirty="0">
                          <a:solidFill>
                            <a:srgbClr val="000000"/>
                          </a:solidFill>
                          <a:latin typeface="Calibri"/>
                        </a:rPr>
                        <a:t>food (100%)</a:t>
                      </a:r>
                    </a:p>
                  </a:txBody>
                  <a:tcPr marL="9089" marR="9089" marT="9089" marB="0" anchor="ctr">
                    <a:lnL>
                      <a:noFill/>
                    </a:lnL>
                    <a:lnR>
                      <a:noFill/>
                    </a:lnR>
                    <a:lnT>
                      <a:noFill/>
                    </a:lnT>
                    <a:lnB>
                      <a:noFill/>
                    </a:lnB>
                  </a:tcPr>
                </a:tc>
              </a:tr>
              <a:tr h="730400">
                <a:tc>
                  <a:txBody>
                    <a:bodyPr/>
                    <a:lstStyle/>
                    <a:p>
                      <a:pPr algn="l" fontAlgn="ctr"/>
                      <a:r>
                        <a:rPr lang="en-US" sz="1600" b="1" i="0" u="none" strike="noStrike">
                          <a:solidFill>
                            <a:srgbClr val="000000"/>
                          </a:solidFill>
                          <a:latin typeface="Calibri"/>
                        </a:rPr>
                        <a:t>4.</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Fire Services (96%)</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Decatur as a place to raise children (93%)</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City welcomes citizen involvement (100%)</a:t>
                      </a:r>
                    </a:p>
                  </a:txBody>
                  <a:tcPr marL="9089" marR="9089" marT="9089" marB="0" anchor="ctr">
                    <a:lnL>
                      <a:noFill/>
                    </a:lnL>
                    <a:lnR>
                      <a:noFill/>
                    </a:lnR>
                    <a:lnT>
                      <a:noFill/>
                    </a:lnT>
                    <a:lnB>
                      <a:noFill/>
                    </a:lnB>
                  </a:tcPr>
                </a:tc>
              </a:tr>
              <a:tr h="730400">
                <a:tc>
                  <a:txBody>
                    <a:bodyPr/>
                    <a:lstStyle/>
                    <a:p>
                      <a:pPr algn="l" fontAlgn="ctr"/>
                      <a:r>
                        <a:rPr lang="en-US" sz="1600" b="1" i="0" u="none" strike="noStrike">
                          <a:solidFill>
                            <a:srgbClr val="000000"/>
                          </a:solidFill>
                          <a:latin typeface="Calibri"/>
                        </a:rPr>
                        <a:t>5.</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Overall Quality of Life (95%)</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Cleanliness (90%)</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Quality Economic Development (98%)</a:t>
                      </a:r>
                    </a:p>
                  </a:txBody>
                  <a:tcPr marL="9089" marR="9089" marT="9089"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4099" name="Rectangle 3"/>
          <p:cNvSpPr>
            <a:spLocks noGrp="1" noChangeArrowheads="1"/>
          </p:cNvSpPr>
          <p:nvPr>
            <p:ph type="body" idx="1"/>
          </p:nvPr>
        </p:nvSpPr>
        <p:spPr>
          <a:xfrm>
            <a:off x="462408" y="1703798"/>
            <a:ext cx="8321996" cy="4648200"/>
          </a:xfrm>
        </p:spPr>
        <p:txBody>
          <a:bodyPr/>
          <a:lstStyle/>
          <a:p>
            <a:pPr eaLnBrk="1" hangingPunct="1">
              <a:lnSpc>
                <a:spcPct val="80000"/>
              </a:lnSpc>
            </a:pPr>
            <a:r>
              <a:rPr lang="en-US" dirty="0" smtClean="0"/>
              <a:t>Top 5 Negative Responses </a:t>
            </a:r>
            <a:r>
              <a:rPr lang="en-US" sz="1800" dirty="0" smtClean="0"/>
              <a:t>(rated “poor”)</a:t>
            </a:r>
            <a:r>
              <a:rPr lang="en-US" dirty="0" smtClean="0"/>
              <a:t>	</a:t>
            </a:r>
          </a:p>
          <a:p>
            <a:pPr eaLnBrk="1" hangingPunct="1">
              <a:lnSpc>
                <a:spcPct val="80000"/>
              </a:lnSpc>
              <a:buFont typeface="Wingdings" pitchFamily="2" charset="2"/>
              <a:buNone/>
            </a:pPr>
            <a:r>
              <a:rPr lang="en-US" dirty="0" smtClean="0"/>
              <a:t>		</a:t>
            </a:r>
            <a:r>
              <a:rPr lang="en-US" sz="2400" dirty="0" smtClean="0"/>
              <a:t>Traffic signal timing (27%)</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Amount of public parking (23%)</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Availability of affordable, quality childcare (19%)</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Service to low-income people (18%)</a:t>
            </a: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Traffic flow on major streets (17%)</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0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6147" name="Rectangle 3"/>
          <p:cNvSpPr>
            <a:spLocks noGrp="1" noChangeArrowheads="1"/>
          </p:cNvSpPr>
          <p:nvPr>
            <p:ph type="body" idx="1"/>
          </p:nvPr>
        </p:nvSpPr>
        <p:spPr>
          <a:xfrm>
            <a:off x="400692" y="1693524"/>
            <a:ext cx="8352890" cy="484597"/>
          </a:xfrm>
        </p:spPr>
        <p:txBody>
          <a:bodyPr/>
          <a:lstStyle/>
          <a:p>
            <a:pPr eaLnBrk="1" hangingPunct="1">
              <a:lnSpc>
                <a:spcPct val="80000"/>
              </a:lnSpc>
            </a:pPr>
            <a:r>
              <a:rPr lang="en-US" sz="2800" dirty="0" smtClean="0"/>
              <a:t>Top 5 Needs Improvement Responses</a:t>
            </a:r>
          </a:p>
          <a:p>
            <a:pPr eaLnBrk="1" hangingPunct="1">
              <a:lnSpc>
                <a:spcPct val="80000"/>
              </a:lnSpc>
              <a:buFont typeface="Wingdings" pitchFamily="2" charset="2"/>
              <a:buNone/>
            </a:pPr>
            <a:r>
              <a:rPr lang="en-US" sz="2800" dirty="0" smtClean="0"/>
              <a:t>		</a:t>
            </a:r>
            <a:r>
              <a:rPr lang="en-US" sz="2000" dirty="0" smtClean="0"/>
              <a:t>				</a:t>
            </a:r>
          </a:p>
          <a:p>
            <a:pPr eaLnBrk="1" hangingPunct="1">
              <a:lnSpc>
                <a:spcPct val="80000"/>
              </a:lnSpc>
              <a:buFont typeface="Wingdings" pitchFamily="2" charset="2"/>
              <a:buNone/>
            </a:pPr>
            <a:r>
              <a:rPr lang="en-US" sz="2000" dirty="0" smtClean="0"/>
              <a:t>		</a:t>
            </a:r>
          </a:p>
          <a:p>
            <a:pPr eaLnBrk="1" hangingPunct="1">
              <a:lnSpc>
                <a:spcPct val="80000"/>
              </a:lnSpc>
              <a:buFont typeface="Wingdings" pitchFamily="2" charset="2"/>
              <a:buNone/>
            </a:pPr>
            <a:r>
              <a:rPr lang="en-US" sz="1800" dirty="0" smtClean="0"/>
              <a:t>		</a:t>
            </a:r>
          </a:p>
        </p:txBody>
      </p:sp>
      <p:graphicFrame>
        <p:nvGraphicFramePr>
          <p:cNvPr id="6" name="Table 5"/>
          <p:cNvGraphicFramePr>
            <a:graphicFrameLocks noGrp="1"/>
          </p:cNvGraphicFramePr>
          <p:nvPr/>
        </p:nvGraphicFramePr>
        <p:xfrm>
          <a:off x="565079" y="2178120"/>
          <a:ext cx="8126857" cy="4040215"/>
        </p:xfrm>
        <a:graphic>
          <a:graphicData uri="http://schemas.openxmlformats.org/drawingml/2006/table">
            <a:tbl>
              <a:tblPr/>
              <a:tblGrid>
                <a:gridCol w="226195"/>
                <a:gridCol w="2633554"/>
                <a:gridCol w="2633554"/>
                <a:gridCol w="2633554"/>
              </a:tblGrid>
              <a:tr h="442930">
                <a:tc>
                  <a:txBody>
                    <a:bodyPr/>
                    <a:lstStyle/>
                    <a:p>
                      <a:pPr algn="l" fontAlgn="ctr"/>
                      <a:endParaRPr lang="en-US" sz="1600" b="0" i="0" u="none" strike="noStrike">
                        <a:solidFill>
                          <a:srgbClr val="000000"/>
                        </a:solidFill>
                        <a:latin typeface="Calibri"/>
                      </a:endParaRPr>
                    </a:p>
                  </a:txBody>
                  <a:tcPr marL="9089" marR="9089" marT="9089" marB="0" anchor="ctr">
                    <a:lnL>
                      <a:noFill/>
                    </a:lnL>
                    <a:lnR>
                      <a:noFill/>
                    </a:lnR>
                    <a:lnT>
                      <a:noFill/>
                    </a:lnT>
                    <a:lnB>
                      <a:noFill/>
                    </a:lnB>
                  </a:tcPr>
                </a:tc>
                <a:tc>
                  <a:txBody>
                    <a:bodyPr/>
                    <a:lstStyle/>
                    <a:p>
                      <a:pPr algn="ctr" fontAlgn="ctr"/>
                      <a:r>
                        <a:rPr lang="en-US" sz="1600" b="1" i="0" u="sng" strike="noStrike">
                          <a:solidFill>
                            <a:srgbClr val="000000"/>
                          </a:solidFill>
                          <a:latin typeface="Calibri"/>
                        </a:rPr>
                        <a:t>2010</a:t>
                      </a:r>
                    </a:p>
                  </a:txBody>
                  <a:tcPr marL="9089" marR="9089" marT="9089" marB="0" anchor="ctr">
                    <a:lnL>
                      <a:noFill/>
                    </a:lnL>
                    <a:lnR>
                      <a:noFill/>
                    </a:lnR>
                    <a:lnT>
                      <a:noFill/>
                    </a:lnT>
                    <a:lnB>
                      <a:noFill/>
                    </a:lnB>
                  </a:tcPr>
                </a:tc>
                <a:tc>
                  <a:txBody>
                    <a:bodyPr/>
                    <a:lstStyle/>
                    <a:p>
                      <a:pPr algn="ctr" fontAlgn="ctr"/>
                      <a:r>
                        <a:rPr lang="en-US" sz="1600" b="1" i="0" u="sng" strike="noStrike">
                          <a:solidFill>
                            <a:srgbClr val="000000"/>
                          </a:solidFill>
                          <a:latin typeface="Calibri"/>
                        </a:rPr>
                        <a:t>2008</a:t>
                      </a:r>
                    </a:p>
                  </a:txBody>
                  <a:tcPr marL="9089" marR="9089" marT="9089" marB="0" anchor="ctr">
                    <a:lnL>
                      <a:noFill/>
                    </a:lnL>
                    <a:lnR>
                      <a:noFill/>
                    </a:lnR>
                    <a:lnT>
                      <a:noFill/>
                    </a:lnT>
                    <a:lnB>
                      <a:noFill/>
                    </a:lnB>
                  </a:tcPr>
                </a:tc>
                <a:tc>
                  <a:txBody>
                    <a:bodyPr/>
                    <a:lstStyle/>
                    <a:p>
                      <a:pPr algn="ctr" fontAlgn="ctr"/>
                      <a:r>
                        <a:rPr lang="en-US" sz="1600" b="1" i="0" u="sng" strike="noStrike">
                          <a:solidFill>
                            <a:srgbClr val="000000"/>
                          </a:solidFill>
                          <a:latin typeface="Calibri"/>
                        </a:rPr>
                        <a:t>2006</a:t>
                      </a:r>
                    </a:p>
                  </a:txBody>
                  <a:tcPr marL="9089" marR="9089" marT="9089" marB="0" anchor="ctr">
                    <a:lnL>
                      <a:noFill/>
                    </a:lnL>
                    <a:lnR>
                      <a:noFill/>
                    </a:lnR>
                    <a:lnT>
                      <a:noFill/>
                    </a:lnT>
                    <a:lnB>
                      <a:noFill/>
                    </a:lnB>
                  </a:tcPr>
                </a:tc>
              </a:tr>
              <a:tr h="442930">
                <a:tc>
                  <a:txBody>
                    <a:bodyPr/>
                    <a:lstStyle/>
                    <a:p>
                      <a:pPr algn="l" fontAlgn="ctr"/>
                      <a:r>
                        <a:rPr lang="en-US" sz="1600" b="1" i="0" u="none" strike="noStrike">
                          <a:solidFill>
                            <a:srgbClr val="000000"/>
                          </a:solidFill>
                          <a:latin typeface="Calibri"/>
                        </a:rPr>
                        <a:t>1.</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Traffic signal timing (27%)</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Traffic signal timing (31%)</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Taxes (42%)</a:t>
                      </a:r>
                    </a:p>
                  </a:txBody>
                  <a:tcPr marL="9089" marR="9089" marT="9089" marB="0" anchor="ctr">
                    <a:lnL>
                      <a:noFill/>
                    </a:lnL>
                    <a:lnR>
                      <a:noFill/>
                    </a:lnR>
                    <a:lnT>
                      <a:noFill/>
                    </a:lnT>
                    <a:lnB>
                      <a:noFill/>
                    </a:lnB>
                  </a:tcPr>
                </a:tc>
              </a:tr>
              <a:tr h="885862">
                <a:tc>
                  <a:txBody>
                    <a:bodyPr/>
                    <a:lstStyle/>
                    <a:p>
                      <a:pPr algn="l" fontAlgn="ctr"/>
                      <a:r>
                        <a:rPr lang="en-US" sz="1600" b="1" i="0" u="none" strike="noStrike">
                          <a:solidFill>
                            <a:srgbClr val="000000"/>
                          </a:solidFill>
                          <a:latin typeface="Calibri"/>
                        </a:rPr>
                        <a:t>2.</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Amount of public parking (23%)</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Amount of public parking (22%)</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Access to affordable housing (36%)</a:t>
                      </a:r>
                    </a:p>
                  </a:txBody>
                  <a:tcPr marL="9089" marR="9089" marT="9089" marB="0" anchor="ctr">
                    <a:lnL>
                      <a:noFill/>
                    </a:lnL>
                    <a:lnR>
                      <a:noFill/>
                    </a:lnR>
                    <a:lnT>
                      <a:noFill/>
                    </a:lnT>
                    <a:lnB>
                      <a:noFill/>
                    </a:lnB>
                  </a:tcPr>
                </a:tc>
              </a:tr>
              <a:tr h="885862">
                <a:tc>
                  <a:txBody>
                    <a:bodyPr/>
                    <a:lstStyle/>
                    <a:p>
                      <a:pPr algn="l" fontAlgn="ctr"/>
                      <a:r>
                        <a:rPr lang="en-US" sz="1600" b="1" i="0" u="none" strike="noStrike">
                          <a:solidFill>
                            <a:srgbClr val="000000"/>
                          </a:solidFill>
                          <a:latin typeface="Calibri"/>
                        </a:rPr>
                        <a:t>3.</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Availability of affordable quality childcare (19%)</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Traffic flow on major streets (22%)</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Storm drainage (25%)</a:t>
                      </a:r>
                    </a:p>
                  </a:txBody>
                  <a:tcPr marL="9089" marR="9089" marT="9089" marB="0" anchor="ctr">
                    <a:lnL>
                      <a:noFill/>
                    </a:lnL>
                    <a:lnR>
                      <a:noFill/>
                    </a:lnR>
                    <a:lnT>
                      <a:noFill/>
                    </a:lnT>
                    <a:lnB>
                      <a:noFill/>
                    </a:lnB>
                  </a:tcPr>
                </a:tc>
              </a:tr>
              <a:tr h="885862">
                <a:tc>
                  <a:txBody>
                    <a:bodyPr/>
                    <a:lstStyle/>
                    <a:p>
                      <a:pPr algn="l" fontAlgn="ctr"/>
                      <a:r>
                        <a:rPr lang="en-US" sz="1600" b="1" i="0" u="none" strike="noStrike">
                          <a:solidFill>
                            <a:srgbClr val="000000"/>
                          </a:solidFill>
                          <a:latin typeface="Calibri"/>
                        </a:rPr>
                        <a:t>4.</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Service to low-income people (18%)</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Availability of affordable quality housing (20%)</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Amount of Public Parking (22%)</a:t>
                      </a:r>
                    </a:p>
                  </a:txBody>
                  <a:tcPr marL="9089" marR="9089" marT="9089" marB="0" anchor="ctr">
                    <a:lnL>
                      <a:noFill/>
                    </a:lnL>
                    <a:lnR>
                      <a:noFill/>
                    </a:lnR>
                    <a:lnT>
                      <a:noFill/>
                    </a:lnT>
                    <a:lnB>
                      <a:noFill/>
                    </a:lnB>
                  </a:tcPr>
                </a:tc>
              </a:tr>
              <a:tr h="442930">
                <a:tc>
                  <a:txBody>
                    <a:bodyPr/>
                    <a:lstStyle/>
                    <a:p>
                      <a:pPr algn="l" fontAlgn="ctr"/>
                      <a:r>
                        <a:rPr lang="en-US" sz="1600" b="1" i="0" u="none" strike="noStrike">
                          <a:solidFill>
                            <a:srgbClr val="000000"/>
                          </a:solidFill>
                          <a:latin typeface="Calibri"/>
                        </a:rPr>
                        <a:t>5.</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Traffic flow on major streets (17%)</a:t>
                      </a:r>
                    </a:p>
                  </a:txBody>
                  <a:tcPr marL="9089" marR="9089" marT="9089" marB="0" anchor="ctr">
                    <a:lnL>
                      <a:noFill/>
                    </a:lnL>
                    <a:lnR>
                      <a:noFill/>
                    </a:lnR>
                    <a:lnT>
                      <a:noFill/>
                    </a:lnT>
                    <a:lnB>
                      <a:noFill/>
                    </a:lnB>
                  </a:tcPr>
                </a:tc>
                <a:tc>
                  <a:txBody>
                    <a:bodyPr/>
                    <a:lstStyle/>
                    <a:p>
                      <a:pPr algn="l" fontAlgn="ctr"/>
                      <a:r>
                        <a:rPr lang="en-US" sz="1600" b="0" i="0" u="none" strike="noStrike">
                          <a:solidFill>
                            <a:srgbClr val="000000"/>
                          </a:solidFill>
                          <a:latin typeface="Calibri"/>
                        </a:rPr>
                        <a:t>Employment opportunities (16%)</a:t>
                      </a:r>
                    </a:p>
                  </a:txBody>
                  <a:tcPr marL="9089" marR="9089" marT="9089" marB="0" anchor="ctr">
                    <a:lnL>
                      <a:noFill/>
                    </a:lnL>
                    <a:lnR>
                      <a:noFill/>
                    </a:lnR>
                    <a:lnT>
                      <a:noFill/>
                    </a:lnT>
                    <a:lnB>
                      <a:noFill/>
                    </a:lnB>
                  </a:tcPr>
                </a:tc>
                <a:tc>
                  <a:txBody>
                    <a:bodyPr/>
                    <a:lstStyle/>
                    <a:p>
                      <a:pPr algn="l" fontAlgn="ctr"/>
                      <a:r>
                        <a:rPr lang="en-US" sz="1600" b="0" i="0" u="none" strike="noStrike" dirty="0">
                          <a:solidFill>
                            <a:srgbClr val="000000"/>
                          </a:solidFill>
                          <a:latin typeface="Calibri"/>
                        </a:rPr>
                        <a:t>Traffic signal timing (20%)</a:t>
                      </a:r>
                    </a:p>
                  </a:txBody>
                  <a:tcPr marL="9089" marR="9089" marT="9089"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10243" name="Rectangle 3"/>
          <p:cNvSpPr>
            <a:spLocks noGrp="1" noChangeArrowheads="1"/>
          </p:cNvSpPr>
          <p:nvPr>
            <p:ph type="body" idx="1"/>
          </p:nvPr>
        </p:nvSpPr>
        <p:spPr/>
        <p:txBody>
          <a:bodyPr/>
          <a:lstStyle/>
          <a:p>
            <a:pPr eaLnBrk="1" hangingPunct="1"/>
            <a:r>
              <a:rPr lang="en-US" dirty="0" smtClean="0"/>
              <a:t>Highest “Excellent” Ratings</a:t>
            </a:r>
          </a:p>
          <a:p>
            <a:pPr eaLnBrk="1" hangingPunct="1">
              <a:buFont typeface="Wingdings" pitchFamily="2" charset="2"/>
              <a:buNone/>
            </a:pPr>
            <a:r>
              <a:rPr lang="en-US" dirty="0" smtClean="0"/>
              <a:t>		Fire – 53%</a:t>
            </a:r>
          </a:p>
          <a:p>
            <a:pPr eaLnBrk="1" hangingPunct="1">
              <a:buFont typeface="Wingdings" pitchFamily="2" charset="2"/>
              <a:buNone/>
            </a:pPr>
            <a:r>
              <a:rPr lang="en-US" dirty="0" smtClean="0"/>
              <a:t>		Recycling – 49%</a:t>
            </a:r>
          </a:p>
          <a:p>
            <a:pPr eaLnBrk="1" hangingPunct="1">
              <a:buNone/>
            </a:pPr>
            <a:r>
              <a:rPr lang="en-US" dirty="0" smtClean="0"/>
              <a:t>		Police Services – 45%</a:t>
            </a:r>
          </a:p>
          <a:p>
            <a:pPr eaLnBrk="1" hangingPunct="1">
              <a:buNone/>
            </a:pPr>
            <a:r>
              <a:rPr lang="en-US" dirty="0" smtClean="0"/>
              <a:t>		Garbage Collection – 41%</a:t>
            </a:r>
          </a:p>
          <a:p>
            <a:pPr eaLnBrk="1" hangingPunct="1">
              <a:buFont typeface="Wingdings" pitchFamily="2" charset="2"/>
              <a:buNone/>
            </a:pPr>
            <a:r>
              <a:rPr lang="en-US" dirty="0" smtClean="0"/>
              <a:t>		Yard Waste Pick-up – 38%</a:t>
            </a:r>
          </a:p>
          <a:p>
            <a:pPr eaLnBrk="1" hangingPunct="1">
              <a:buFont typeface="Wingdings" pitchFamily="2" charset="2"/>
              <a:buNone/>
            </a:pPr>
            <a:r>
              <a:rPr lang="en-US" dirty="0" smtClean="0"/>
              <a:t>		 </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30288" y="133564"/>
            <a:ext cx="6665912" cy="1238036"/>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11267" name="Rectangle 3"/>
          <p:cNvSpPr>
            <a:spLocks noGrp="1" noChangeArrowheads="1"/>
          </p:cNvSpPr>
          <p:nvPr>
            <p:ph type="body" idx="1"/>
          </p:nvPr>
        </p:nvSpPr>
        <p:spPr/>
        <p:txBody>
          <a:bodyPr/>
          <a:lstStyle/>
          <a:p>
            <a:pPr eaLnBrk="1" hangingPunct="1"/>
            <a:r>
              <a:rPr lang="en-US" dirty="0" smtClean="0"/>
              <a:t>Highest “Poor” Ratings</a:t>
            </a:r>
          </a:p>
          <a:p>
            <a:pPr eaLnBrk="1" hangingPunct="1">
              <a:buFont typeface="Wingdings" pitchFamily="2" charset="2"/>
              <a:buNone/>
            </a:pPr>
            <a:r>
              <a:rPr lang="en-US" dirty="0" smtClean="0"/>
              <a:t>		Traffic Signal Timing – 27%</a:t>
            </a:r>
          </a:p>
          <a:p>
            <a:pPr eaLnBrk="1" hangingPunct="1">
              <a:buNone/>
            </a:pPr>
            <a:r>
              <a:rPr lang="en-US" dirty="0" smtClean="0"/>
              <a:t>		Services to Low Income – 18%</a:t>
            </a:r>
          </a:p>
          <a:p>
            <a:pPr eaLnBrk="1" hangingPunct="1">
              <a:buNone/>
            </a:pPr>
            <a:r>
              <a:rPr lang="en-US" dirty="0" smtClean="0"/>
              <a:t>		Sidewalk Maintenance – 14%</a:t>
            </a:r>
          </a:p>
          <a:p>
            <a:pPr eaLnBrk="1" hangingPunct="1">
              <a:buFont typeface="Wingdings" pitchFamily="2" charset="2"/>
              <a:buNone/>
            </a:pPr>
            <a:r>
              <a:rPr lang="en-US" dirty="0" smtClean="0"/>
              <a:t>		Street Repair – 14%</a:t>
            </a:r>
          </a:p>
          <a:p>
            <a:pPr eaLnBrk="1" hangingPunct="1">
              <a:buFont typeface="Wingdings" pitchFamily="2" charset="2"/>
              <a:buNone/>
            </a:pPr>
            <a:r>
              <a:rPr lang="en-US" dirty="0" smtClean="0"/>
              <a:t>		Storm drainage – 12% </a:t>
            </a:r>
          </a:p>
          <a:p>
            <a:pPr eaLnBrk="1" hangingPunct="1">
              <a:buFont typeface="Wingdings" pitchFamily="2" charset="2"/>
              <a:buNone/>
            </a:pPr>
            <a:r>
              <a:rPr lang="en-US" dirty="0" smtClean="0"/>
              <a:t>				</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30288" y="0"/>
            <a:ext cx="6665912" cy="1371600"/>
          </a:xfrm>
        </p:spPr>
        <p:txBody>
          <a:bodyPr/>
          <a:lstStyle/>
          <a:p>
            <a:pPr algn="ctr" eaLnBrk="1" hangingPunct="1"/>
            <a:r>
              <a:rPr lang="en-US" sz="4800" dirty="0" smtClean="0"/>
              <a:t>City of Decatur   </a:t>
            </a:r>
            <a:br>
              <a:rPr lang="en-US" sz="4800" dirty="0" smtClean="0"/>
            </a:br>
            <a:r>
              <a:rPr lang="en-US" sz="4800" dirty="0" smtClean="0"/>
              <a:t>Citizen Survey Results</a:t>
            </a:r>
          </a:p>
        </p:txBody>
      </p:sp>
      <p:sp>
        <p:nvSpPr>
          <p:cNvPr id="7171" name="Rectangle 3"/>
          <p:cNvSpPr>
            <a:spLocks noGrp="1" noChangeArrowheads="1"/>
          </p:cNvSpPr>
          <p:nvPr>
            <p:ph type="body" idx="1"/>
          </p:nvPr>
        </p:nvSpPr>
        <p:spPr>
          <a:xfrm>
            <a:off x="886450" y="1634894"/>
            <a:ext cx="7427912" cy="1149404"/>
          </a:xfrm>
        </p:spPr>
        <p:txBody>
          <a:bodyPr/>
          <a:lstStyle/>
          <a:p>
            <a:pPr eaLnBrk="1" hangingPunct="1">
              <a:lnSpc>
                <a:spcPct val="90000"/>
              </a:lnSpc>
              <a:buNone/>
            </a:pPr>
            <a:r>
              <a:rPr lang="en-US" sz="2400" b="1" dirty="0" smtClean="0"/>
              <a:t>Observation: </a:t>
            </a:r>
            <a:r>
              <a:rPr lang="en-US" sz="2400" dirty="0" smtClean="0"/>
              <a:t>Percentage of respondents who had visited a city park and visited at least 26+ times a year.</a:t>
            </a:r>
          </a:p>
          <a:p>
            <a:pPr eaLnBrk="1" hangingPunct="1">
              <a:lnSpc>
                <a:spcPct val="90000"/>
              </a:lnSpc>
              <a:buFont typeface="Wingdings" pitchFamily="2" charset="2"/>
              <a:buNone/>
            </a:pPr>
            <a:endParaRPr lang="en-US" sz="2400" dirty="0" smtClean="0"/>
          </a:p>
          <a:p>
            <a:pPr eaLnBrk="1" hangingPunct="1">
              <a:lnSpc>
                <a:spcPct val="90000"/>
              </a:lnSpc>
            </a:pPr>
            <a:endParaRPr lang="en-US" sz="2400" dirty="0" smtClean="0"/>
          </a:p>
        </p:txBody>
      </p:sp>
      <p:graphicFrame>
        <p:nvGraphicFramePr>
          <p:cNvPr id="4" name="Chart 3"/>
          <p:cNvGraphicFramePr/>
          <p:nvPr/>
        </p:nvGraphicFramePr>
        <p:xfrm>
          <a:off x="955497" y="2712378"/>
          <a:ext cx="7469312" cy="34932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S Board Orientation Final - cleaned copy">
  <a:themeElements>
    <a:clrScheme name="communitysustainabilit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mmunitysustainability">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ommunitysustainabilit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mmunitysustainabilit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mmunitysustainabilit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mmunitysustainabilit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mmunitysustainabilit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mmunitysustainabilit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mmunitysustainability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mmunitysustainabilit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mmunitysustainabilit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mmunitysustainabilit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mmunitysustainabilit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mmunitysustainabilit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 Board Orientation Final - cleaned copy</Template>
  <TotalTime>0</TotalTime>
  <Words>1369</Words>
  <Application>Microsoft Office PowerPoint</Application>
  <PresentationFormat>On-screen Show (4:3)</PresentationFormat>
  <Paragraphs>323</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ES Board Orientation Final - cleaned copy</vt:lpstr>
      <vt:lpstr>Custom Design</vt:lpstr>
      <vt:lpstr>National Citizen Survey 2010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lpstr>City of Decatur    Citizen Survey Results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2009-01-28T15:44:16Z</dcterms:created>
  <dcterms:modified xsi:type="dcterms:W3CDTF">2010-10-04T21:10:21Z</dcterms:modified>
</cp:coreProperties>
</file>