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7" r:id="rId15"/>
    <p:sldId id="281" r:id="rId16"/>
    <p:sldId id="282" r:id="rId17"/>
    <p:sldId id="283" r:id="rId18"/>
    <p:sldId id="286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008080"/>
    <a:srgbClr val="FFCC66"/>
    <a:srgbClr val="CCCCCC"/>
    <a:srgbClr val="999999"/>
    <a:srgbClr val="FFEAD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56899" autoAdjust="0"/>
  </p:normalViewPr>
  <p:slideViewPr>
    <p:cSldViewPr snapToGrid="0">
      <p:cViewPr varScale="1">
        <p:scale>
          <a:sx n="60" d="100"/>
          <a:sy n="60" d="100"/>
        </p:scale>
        <p:origin x="-1398" y="-96"/>
      </p:cViewPr>
      <p:guideLst>
        <p:guide orient="horz" pos="2160"/>
        <p:guide pos="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31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Made a visit</c:v>
                </c:pt>
              </c:strCache>
            </c:strRef>
          </c:tx>
          <c:spPr>
            <a:solidFill>
              <a:srgbClr val="008080"/>
            </a:solidFill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</c:numCache>
            </c:numRef>
          </c:cat>
          <c:val>
            <c:numRef>
              <c:f>Sheet1!$B$2:$E$2</c:f>
              <c:numCache>
                <c:formatCode>0%</c:formatCode>
                <c:ptCount val="4"/>
                <c:pt idx="0">
                  <c:v>0.82000000000000006</c:v>
                </c:pt>
                <c:pt idx="1">
                  <c:v>0.87000000000000011</c:v>
                </c:pt>
                <c:pt idx="2">
                  <c:v>0.88000000000000012</c:v>
                </c:pt>
                <c:pt idx="3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</c:numCache>
            </c:numRef>
          </c:cat>
          <c:val>
            <c:numRef>
              <c:f>Sheet1!$B$3:$E$3</c:f>
              <c:numCache>
                <c:formatCode>0%</c:formatCode>
                <c:ptCount val="4"/>
                <c:pt idx="0">
                  <c:v>0.13</c:v>
                </c:pt>
                <c:pt idx="1">
                  <c:v>0.21000000000000002</c:v>
                </c:pt>
                <c:pt idx="2">
                  <c:v>0.21000000000000002</c:v>
                </c:pt>
                <c:pt idx="3">
                  <c:v>0.24000000000000002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87040"/>
        <c:axId val="20888576"/>
      </c:barChart>
      <c:catAx>
        <c:axId val="2088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88576"/>
        <c:crosses val="autoZero"/>
        <c:auto val="1"/>
        <c:lblAlgn val="ctr"/>
        <c:lblOffset val="100"/>
        <c:noMultiLvlLbl val="0"/>
      </c:catAx>
      <c:valAx>
        <c:axId val="20888576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20887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solidFill>
                <a:srgbClr val="FF8000"/>
              </a:solidFill>
            </a:ln>
          </c:spPr>
          <c:invertIfNegative val="0"/>
          <c:dLbls>
            <c:dLbl>
              <c:idx val="3"/>
              <c:layout>
                <c:manualLayout>
                  <c:x val="1.6224189627987714E-2"/>
                  <c:y val="-2.6284350101334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Sheet1!$J$1:$M$1</c:f>
              <c:numCache>
                <c:formatCode>General</c:formatCode>
                <c:ptCount val="4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</c:numCache>
            </c:numRef>
          </c:cat>
          <c:val>
            <c:numRef>
              <c:f>Sheet1!$J$2:$M$2</c:f>
              <c:numCache>
                <c:formatCode>0%</c:formatCode>
                <c:ptCount val="4"/>
                <c:pt idx="0">
                  <c:v>0.70000000000000007</c:v>
                </c:pt>
                <c:pt idx="1">
                  <c:v>0.77000000000000013</c:v>
                </c:pt>
                <c:pt idx="2">
                  <c:v>0.79</c:v>
                </c:pt>
                <c:pt idx="3">
                  <c:v>0.8600000000000001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14528"/>
        <c:axId val="22216064"/>
      </c:barChart>
      <c:catAx>
        <c:axId val="222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216064"/>
        <c:crosses val="autoZero"/>
        <c:auto val="1"/>
        <c:lblAlgn val="ctr"/>
        <c:lblOffset val="100"/>
        <c:noMultiLvlLbl val="0"/>
      </c:catAx>
      <c:valAx>
        <c:axId val="222160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214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24CFFE-46AF-47F7-9C96-4C565AFC53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54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974E4-7C5E-4D5D-B37E-2F66E36E1A5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 89</a:t>
            </a:r>
          </a:p>
          <a:p>
            <a:r>
              <a:rPr lang="en-US" dirty="0" smtClean="0"/>
              <a:t>County 36</a:t>
            </a:r>
          </a:p>
          <a:p>
            <a:r>
              <a:rPr lang="en-US" dirty="0" smtClean="0"/>
              <a:t>US 42</a:t>
            </a:r>
          </a:p>
          <a:p>
            <a:r>
              <a:rPr lang="en-US" dirty="0" smtClean="0"/>
              <a:t>GA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 from 87%; up from 53%</a:t>
            </a:r>
          </a:p>
          <a:p>
            <a:r>
              <a:rPr lang="en-US" dirty="0" smtClean="0"/>
              <a:t>Same as 2010</a:t>
            </a:r>
          </a:p>
          <a:p>
            <a:r>
              <a:rPr lang="en-US" dirty="0" smtClean="0"/>
              <a:t>Up from 69%</a:t>
            </a:r>
          </a:p>
          <a:p>
            <a:r>
              <a:rPr lang="en-US" dirty="0" smtClean="0"/>
              <a:t>Same as 2010</a:t>
            </a:r>
          </a:p>
          <a:p>
            <a:r>
              <a:rPr lang="en-US" dirty="0" smtClean="0"/>
              <a:t>Same as 2010</a:t>
            </a:r>
            <a:endParaRPr lang="en-US" baseline="0" dirty="0" smtClean="0"/>
          </a:p>
          <a:p>
            <a:r>
              <a:rPr lang="en-US" baseline="0" dirty="0" smtClean="0"/>
              <a:t>Down from 68%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100-point</a:t>
            </a:r>
            <a:r>
              <a:rPr lang="en-US" baseline="0" dirty="0" smtClean="0"/>
              <a:t> scale is not a percent – it’s a conversion of responses to an average rating.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areas are ranked “</a:t>
            </a:r>
            <a:r>
              <a:rPr lang="en-US" i="1" baseline="0" dirty="0" smtClean="0"/>
              <a:t>much above</a:t>
            </a:r>
            <a:r>
              <a:rPr lang="en-US" baseline="0" dirty="0" smtClean="0"/>
              <a:t>” the benchmarks.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National 1sts = 3; National top 10s = 26; Total areas = 115</a:t>
            </a:r>
          </a:p>
          <a:p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 2010 out of 256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in 2010 out 113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LOOK UP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LOOK UP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15</a:t>
            </a:r>
            <a:r>
              <a:rPr lang="en-US" baseline="30000" dirty="0" smtClean="0"/>
              <a:t>th</a:t>
            </a:r>
            <a:r>
              <a:rPr lang="en-US" baseline="0" dirty="0" smtClean="0"/>
              <a:t> in 2010 out of 140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5</a:t>
            </a:r>
            <a:r>
              <a:rPr lang="en-US" baseline="30000" dirty="0" smtClean="0"/>
              <a:t>th</a:t>
            </a:r>
            <a:r>
              <a:rPr lang="en-US" baseline="0" dirty="0" smtClean="0"/>
              <a:t> in 2010 out of 111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100-point</a:t>
            </a:r>
            <a:r>
              <a:rPr lang="en-US" baseline="0" dirty="0" smtClean="0"/>
              <a:t> scale is not a percent – it’s a conversion of responses to an average rating.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areas are ranked “</a:t>
            </a:r>
            <a:r>
              <a:rPr lang="en-US" i="1" baseline="0" dirty="0" smtClean="0"/>
              <a:t>much above</a:t>
            </a:r>
            <a:r>
              <a:rPr lang="en-US" baseline="0" dirty="0" smtClean="0"/>
              <a:t>” the benchmarks.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National 1sts = 3; National top 10s = 26; Total areas = 115</a:t>
            </a:r>
          </a:p>
          <a:p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 2010 out of 256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in 2010 out 113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LOOK UP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LOOK UP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15</a:t>
            </a:r>
            <a:r>
              <a:rPr lang="en-US" baseline="30000" dirty="0" smtClean="0"/>
              <a:t>th</a:t>
            </a:r>
            <a:r>
              <a:rPr lang="en-US" baseline="0" dirty="0" smtClean="0"/>
              <a:t> in 2010 out of 140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5</a:t>
            </a:r>
            <a:r>
              <a:rPr lang="en-US" baseline="30000" dirty="0" smtClean="0"/>
              <a:t>th</a:t>
            </a:r>
            <a:r>
              <a:rPr lang="en-US" baseline="0" dirty="0" smtClean="0"/>
              <a:t> in 2010 out of 111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Populations</a:t>
            </a:r>
            <a:r>
              <a:rPr lang="en-US" baseline="0" dirty="0" smtClean="0"/>
              <a:t> 15,000 to 40,000</a:t>
            </a:r>
          </a:p>
          <a:p>
            <a:r>
              <a:rPr lang="en-US" baseline="0" dirty="0" smtClean="0"/>
              <a:t>32 jurisdictions included</a:t>
            </a:r>
          </a:p>
          <a:p>
            <a:pPr defTabSz="904433">
              <a:defRPr/>
            </a:pPr>
            <a:r>
              <a:rPr lang="en-US" baseline="0" dirty="0" smtClean="0"/>
              <a:t>Includes Winter Park, FL; Milton, GA; </a:t>
            </a:r>
            <a:r>
              <a:rPr lang="en-US" baseline="0" dirty="0" err="1" smtClean="0"/>
              <a:t>Takoma</a:t>
            </a:r>
            <a:r>
              <a:rPr lang="en-US" baseline="0" dirty="0" smtClean="0"/>
              <a:t> Park, MD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Southern 1sts = 32; Southern top 5s = 79; Total</a:t>
            </a:r>
            <a:r>
              <a:rPr lang="en-US" baseline="0" dirty="0" smtClean="0"/>
              <a:t> = 115</a:t>
            </a:r>
          </a:p>
          <a:p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 2010 out of 20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 2010 out of 17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 2010 out of 16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 2010 out of 8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 2010 out of 17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 2010 out of 23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decreased by 1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 2010 out of 13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of 8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of 8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of 25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of 19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of 9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of 18 –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increased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48%</a:t>
            </a:r>
            <a:r>
              <a:rPr lang="en-US" baseline="0" dirty="0" smtClean="0"/>
              <a:t> in 2010</a:t>
            </a:r>
          </a:p>
          <a:p>
            <a:endParaRPr lang="en-US" baseline="0" dirty="0" smtClean="0"/>
          </a:p>
          <a:p>
            <a:r>
              <a:rPr lang="en-US" baseline="0" dirty="0" smtClean="0"/>
              <a:t>Under 17 up from 34% and 65+ down from 19%</a:t>
            </a:r>
          </a:p>
          <a:p>
            <a:endParaRPr lang="en-US" baseline="0" dirty="0" smtClean="0"/>
          </a:p>
          <a:p>
            <a:r>
              <a:rPr lang="en-US" baseline="0" dirty="0" smtClean="0"/>
              <a:t>Econ impact down from 37%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2010, 533 returned for rate of 46%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FF52F-06BB-4153-9BBC-8BFBA39FF2D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FF52F-06BB-4153-9BBC-8BFBA39FF2D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2010 - Value of</a:t>
            </a:r>
            <a:r>
              <a:rPr lang="en-US" baseline="0" dirty="0" smtClean="0"/>
              <a:t> services for </a:t>
            </a:r>
            <a:r>
              <a:rPr lang="en-US" dirty="0" smtClean="0"/>
              <a:t>Taxes is now at 7% think is poor,</a:t>
            </a:r>
            <a:r>
              <a:rPr lang="en-US" baseline="0" dirty="0" smtClean="0"/>
              <a:t> </a:t>
            </a:r>
            <a:r>
              <a:rPr lang="en-US" dirty="0" smtClean="0"/>
              <a:t>15% don’t know and 55% think excellent/good.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Fire – 53%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Recycling – 49%</a:t>
            </a:r>
          </a:p>
          <a:p>
            <a:pPr eaLnBrk="1" hangingPunct="1">
              <a:buNone/>
            </a:pPr>
            <a:r>
              <a:rPr lang="en-US" dirty="0" smtClean="0"/>
              <a:t>Police Services – 45%</a:t>
            </a:r>
          </a:p>
          <a:p>
            <a:pPr eaLnBrk="1" hangingPunct="1">
              <a:buNone/>
            </a:pPr>
            <a:r>
              <a:rPr lang="en-US" dirty="0" smtClean="0"/>
              <a:t>Garbage Collection – 41%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Yard Waste Pick-up – 38%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Traffic Signal Timing – 27%</a:t>
            </a:r>
          </a:p>
          <a:p>
            <a:pPr eaLnBrk="1" hangingPunct="1">
              <a:buNone/>
            </a:pPr>
            <a:r>
              <a:rPr lang="en-US" dirty="0" smtClean="0"/>
              <a:t>Services to Low Income – 18%</a:t>
            </a:r>
          </a:p>
          <a:p>
            <a:pPr eaLnBrk="1" hangingPunct="1">
              <a:buNone/>
            </a:pPr>
            <a:r>
              <a:rPr lang="en-US" dirty="0" smtClean="0"/>
              <a:t>Sidewalk Maintenance – 14%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Street Repair – 14%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Storm drainage – 12%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114B7-BD92-48F1-BCBA-B92DE5AB11E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6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3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6975" y="425450"/>
            <a:ext cx="1841500" cy="4895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8" y="425450"/>
            <a:ext cx="5373687" cy="4895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8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4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81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8850" y="1708150"/>
            <a:ext cx="3400425" cy="361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1675" y="1708150"/>
            <a:ext cx="3400425" cy="361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8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64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58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774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decatur-presentation-bg-simpl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3313" y="425450"/>
            <a:ext cx="6965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3313" y="1708150"/>
            <a:ext cx="6975475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Trebuchet MS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2600">
          <a:solidFill>
            <a:srgbClr val="666666"/>
          </a:solidFill>
          <a:latin typeface="+mn-lt"/>
          <a:ea typeface="ＭＳ Ｐゴシック" charset="-128"/>
          <a:cs typeface="ＭＳ Ｐゴシック" charset="-128"/>
        </a:defRPr>
      </a:lvl1pPr>
      <a:lvl2pPr marL="515938" indent="-1714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666666"/>
          </a:solidFill>
          <a:latin typeface="+mn-lt"/>
          <a:ea typeface="ＭＳ Ｐゴシック" charset="-128"/>
        </a:defRPr>
      </a:lvl2pPr>
      <a:lvl3pPr marL="858838" indent="-174625" algn="l" rtl="0" eaLnBrk="0" fontAlgn="base" hangingPunct="0">
        <a:spcBef>
          <a:spcPct val="20000"/>
        </a:spcBef>
        <a:spcAft>
          <a:spcPct val="0"/>
        </a:spcAft>
        <a:buSzPct val="65000"/>
        <a:buFont typeface="Monotype Sorts" charset="2"/>
        <a:buChar char="t"/>
        <a:defRPr sz="2000">
          <a:solidFill>
            <a:srgbClr val="666666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74314" y="232664"/>
            <a:ext cx="6665912" cy="1029208"/>
          </a:xfrm>
        </p:spPr>
        <p:txBody>
          <a:bodyPr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Decatur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25"/>
          <p:cNvSpPr txBox="1">
            <a:spLocks noChangeArrowheads="1"/>
          </p:cNvSpPr>
          <p:nvPr/>
        </p:nvSpPr>
        <p:spPr bwMode="auto">
          <a:xfrm>
            <a:off x="4506686" y="3494314"/>
            <a:ext cx="4430888" cy="336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3200" b="1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674674"/>
            <a:ext cx="4983480" cy="251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lvl="0" indent="-230188" algn="ctr">
              <a:spcBef>
                <a:spcPct val="20000"/>
              </a:spcBef>
            </a:pPr>
            <a:r>
              <a:rPr lang="en-US" sz="3200" b="1" kern="0" dirty="0" smtClean="0">
                <a:solidFill>
                  <a:srgbClr val="666666"/>
                </a:solidFill>
                <a:latin typeface="Trebuchet MS"/>
              </a:rPr>
              <a:t>National Citizen Survey 2012 Results</a:t>
            </a:r>
            <a:endParaRPr lang="en-US" sz="3200" b="1" kern="0" dirty="0">
              <a:solidFill>
                <a:srgbClr val="666666"/>
              </a:solidFill>
              <a:latin typeface="Trebuchet MS"/>
            </a:endParaRPr>
          </a:p>
          <a:p>
            <a:pPr marL="230188" lvl="0" indent="-230188" algn="ctr">
              <a:spcBef>
                <a:spcPct val="20000"/>
              </a:spcBef>
            </a:pPr>
            <a:endParaRPr lang="en-US" sz="2600" b="1" kern="0" dirty="0">
              <a:solidFill>
                <a:srgbClr val="666666"/>
              </a:solidFill>
              <a:latin typeface="Trebuchet MS"/>
            </a:endParaRPr>
          </a:p>
          <a:p>
            <a:pPr marL="230188" lvl="0" indent="-230188" algn="ctr">
              <a:spcBef>
                <a:spcPct val="20000"/>
              </a:spcBef>
            </a:pPr>
            <a:r>
              <a:rPr lang="en-US" sz="2600" b="1" kern="0" dirty="0">
                <a:solidFill>
                  <a:srgbClr val="666666"/>
                </a:solidFill>
                <a:latin typeface="Trebuchet MS"/>
              </a:rPr>
              <a:t>City Commission Work Session</a:t>
            </a:r>
          </a:p>
          <a:p>
            <a:pPr marL="230188" lvl="0" indent="-230188" algn="ctr">
              <a:spcBef>
                <a:spcPct val="20000"/>
              </a:spcBef>
            </a:pPr>
            <a:r>
              <a:rPr lang="en-US" sz="2600" b="1" kern="0" dirty="0" smtClean="0">
                <a:solidFill>
                  <a:srgbClr val="666666"/>
                </a:solidFill>
                <a:latin typeface="Trebuchet MS"/>
              </a:rPr>
              <a:t>July 16, </a:t>
            </a:r>
            <a:r>
              <a:rPr lang="en-US" sz="2600" b="1" kern="0" dirty="0">
                <a:solidFill>
                  <a:srgbClr val="666666"/>
                </a:solidFill>
                <a:latin typeface="Trebuchet MS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116094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4608" y="164592"/>
            <a:ext cx="6665912" cy="1078992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497" y="1314854"/>
            <a:ext cx="7427912" cy="1344611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solidFill>
                  <a:srgbClr val="FF8000"/>
                </a:solidFill>
              </a:rPr>
              <a:t>Observation: </a:t>
            </a:r>
            <a:r>
              <a:rPr lang="en-US" sz="2400" dirty="0" smtClean="0"/>
              <a:t>Rated impression of interaction with City of Decatur staff as “excellent” or “good.”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   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785939"/>
              </p:ext>
            </p:extLst>
          </p:nvPr>
        </p:nvGraphicFramePr>
        <p:xfrm>
          <a:off x="1059873" y="2098964"/>
          <a:ext cx="7045036" cy="386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09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25390" y="349135"/>
            <a:ext cx="6665912" cy="970511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1933" y="1912296"/>
            <a:ext cx="7427912" cy="3783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800" b="1" dirty="0" smtClean="0">
                <a:solidFill>
                  <a:srgbClr val="FF8000"/>
                </a:solidFill>
              </a:rPr>
              <a:t>Observation: </a:t>
            </a:r>
            <a:r>
              <a:rPr lang="en-US" sz="2800" dirty="0" smtClean="0"/>
              <a:t>How Government Service Providers are Perceived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2400" dirty="0" smtClean="0"/>
              <a:t>Combined Ratings of “excellent” or “good”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City of Decatur 	– 94%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		United States     	– 45% 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		DeKalb County 	– 37%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State of Georgia 	– 29%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544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4024" y="365760"/>
            <a:ext cx="6665912" cy="1014984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443138"/>
            <a:ext cx="7427912" cy="456172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rgbClr val="FF8000"/>
                </a:solidFill>
              </a:rPr>
              <a:t>More Observations</a:t>
            </a:r>
            <a:endParaRPr lang="en-US" sz="1800" dirty="0" smtClean="0">
              <a:solidFill>
                <a:srgbClr val="FF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/>
              <a:t>88% rated opportunities to participate in religious or spiritual events and activities as “good” or “excellent”; 56% indicated they “never” participated in religious or spiritual events.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/>
              <a:t>30% responded that they talked or visited with their immediate neighbors “just about everyday.”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/>
              <a:t>76% have never watched a City Commission meeting on cable television.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/>
              <a:t>71% have never ridden a local bus.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/>
              <a:t>70% have never participated in a club or civic group in Decatur.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/>
              <a:t>64% have never attended a “public” meeting.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4840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4880" y="420624"/>
            <a:ext cx="6665912" cy="96012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366" y="1261699"/>
            <a:ext cx="7963368" cy="512680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sz="2400" dirty="0" smtClean="0">
              <a:solidFill>
                <a:srgbClr val="FF8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FF8000"/>
                </a:solidFill>
              </a:rPr>
              <a:t>National Benchmarks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>
              <a:solidFill>
                <a:srgbClr val="FF8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/>
              <a:t>Job the government does at welcoming citizen involvement –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out of 307 jurisdictions (Decatur </a:t>
            </a:r>
            <a:r>
              <a:rPr lang="en-US" sz="2000" dirty="0" err="1" smtClean="0"/>
              <a:t>avg</a:t>
            </a:r>
            <a:r>
              <a:rPr lang="en-US" sz="2000" dirty="0" smtClean="0"/>
              <a:t> = 75)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Opportunities to participate in community issues –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out of 179 jurisdictions (Decatur </a:t>
            </a:r>
            <a:r>
              <a:rPr lang="en-US" sz="2000" dirty="0" err="1" smtClean="0"/>
              <a:t>avg</a:t>
            </a:r>
            <a:r>
              <a:rPr lang="en-US" sz="2000" dirty="0" smtClean="0"/>
              <a:t> = 78)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Overall quality of businesses and service establishments –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out of 171 (Decatur </a:t>
            </a:r>
            <a:r>
              <a:rPr lang="en-US" sz="2000" dirty="0" err="1" smtClean="0"/>
              <a:t>avg</a:t>
            </a:r>
            <a:r>
              <a:rPr lang="en-US" sz="2000" dirty="0" smtClean="0"/>
              <a:t> = 76)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/>
              <a:t>		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977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4880" y="420624"/>
            <a:ext cx="6665912" cy="96012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365" y="1261699"/>
            <a:ext cx="7641635" cy="512680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sz="2400" dirty="0" smtClean="0">
              <a:solidFill>
                <a:srgbClr val="FF8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FF8000"/>
                </a:solidFill>
              </a:rPr>
              <a:t>National Benchmarks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Ease of walking –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out of 54 jurisdictions (Decatur </a:t>
            </a:r>
            <a:r>
              <a:rPr lang="en-US" sz="2000" dirty="0" err="1" smtClean="0"/>
              <a:t>avg</a:t>
            </a:r>
            <a:r>
              <a:rPr lang="en-US" sz="2000" dirty="0" smtClean="0"/>
              <a:t> = 80)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Read the City’s newsletter – 3</a:t>
            </a:r>
            <a:r>
              <a:rPr lang="en-US" sz="2000" baseline="30000" dirty="0"/>
              <a:t>rd</a:t>
            </a:r>
            <a:r>
              <a:rPr lang="en-US" sz="2000" dirty="0"/>
              <a:t> out of 171 jurisdictions (Decatur </a:t>
            </a:r>
            <a:r>
              <a:rPr lang="en-US" sz="2000" dirty="0" err="1"/>
              <a:t>avg</a:t>
            </a:r>
            <a:r>
              <a:rPr lang="en-US" sz="2000" dirty="0"/>
              <a:t> = 98)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Visited the City’s website –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out of 114 jurisdictions (Decatur </a:t>
            </a:r>
            <a:r>
              <a:rPr lang="en-US" sz="2000" dirty="0" err="1" smtClean="0"/>
              <a:t>avg</a:t>
            </a:r>
            <a:r>
              <a:rPr lang="en-US" sz="2000" dirty="0" smtClean="0"/>
              <a:t> = 82)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/>
              <a:t>		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977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896" y="210312"/>
            <a:ext cx="6665912" cy="1088136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771" y="1322798"/>
            <a:ext cx="8051445" cy="5169442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8000"/>
                </a:solidFill>
              </a:rPr>
              <a:t>Southern Region Benchmarks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900" dirty="0" smtClean="0">
              <a:solidFill>
                <a:srgbClr val="FF8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City as a place to live 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out of 21 jurisdictions(Decatur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89)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Ease of walking–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out of 17 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80)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Place to work 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out of 19 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75)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Overall quality of business and service establishments 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out of 15 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76)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 Safety in downtown during the day 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out of 17 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94)	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Police Services –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out of 20 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77) 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 Quality of new development – 3</a:t>
            </a:r>
            <a:r>
              <a:rPr lang="en-US" sz="1800" baseline="30000" dirty="0"/>
              <a:t>rd</a:t>
            </a:r>
            <a:r>
              <a:rPr lang="en-US" sz="1800" dirty="0"/>
              <a:t> out of 18 (Decatur </a:t>
            </a:r>
            <a:r>
              <a:rPr lang="en-US" sz="1800" dirty="0" err="1"/>
              <a:t>avg</a:t>
            </a:r>
            <a:r>
              <a:rPr lang="en-US" sz="1800" dirty="0"/>
              <a:t> = 69)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45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6320" y="256032"/>
            <a:ext cx="6665912" cy="1024128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0491" y="1469102"/>
            <a:ext cx="8005725" cy="4544602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8000"/>
                </a:solidFill>
              </a:rPr>
              <a:t>Southern Region Benchmarks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1000" dirty="0" smtClean="0">
              <a:solidFill>
                <a:srgbClr val="FF8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Opportunities to participate in community issues 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out of 15 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78)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Opportunities to volunteer–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out of 15 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79)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Services provided by the City 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out of 26 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78)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Job government does at welcoming citizen involvement 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out of 20 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75)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 Emergency preparedness 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out of 14 (Decatur </a:t>
            </a:r>
            <a:r>
              <a:rPr lang="en-US" sz="1800" dirty="0" err="1" smtClean="0"/>
              <a:t>avg</a:t>
            </a:r>
            <a:r>
              <a:rPr lang="en-US" sz="1800" dirty="0" smtClean="0"/>
              <a:t> = 70)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Overall  direction city is taking– 2</a:t>
            </a:r>
            <a:r>
              <a:rPr lang="en-US" sz="1800" baseline="30000" dirty="0"/>
              <a:t>nd</a:t>
            </a:r>
            <a:r>
              <a:rPr lang="en-US" sz="1800" dirty="0"/>
              <a:t> out of 19(Decatur </a:t>
            </a:r>
            <a:r>
              <a:rPr lang="en-US" sz="1800" dirty="0" err="1"/>
              <a:t>avg</a:t>
            </a:r>
            <a:r>
              <a:rPr lang="en-US" sz="1800" dirty="0"/>
              <a:t> = </a:t>
            </a:r>
            <a:r>
              <a:rPr lang="en-US" sz="1800" dirty="0" smtClean="0"/>
              <a:t>71)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/>
              <a:t>	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7208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1456" y="171270"/>
            <a:ext cx="6665912" cy="1099746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255" y="1517856"/>
            <a:ext cx="7700023" cy="47350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8000"/>
                </a:solidFill>
              </a:rPr>
              <a:t>Interesting Demographics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000" dirty="0" smtClean="0"/>
              <a:t>44% lived in Decatur five years or less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35% had someone under the age of 17 in the home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 18% had someone 65 years of age or older in the home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 Median total housing costs are between $1,000 –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$1,499 per month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 24% believe that the economy will have a negative or very negative impact in the next six months.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19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0600" y="274320"/>
            <a:ext cx="6665912" cy="96012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3503" y="1476980"/>
            <a:ext cx="7896615" cy="4375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FF8000"/>
                </a:solidFill>
              </a:rPr>
              <a:t>Policy Question #1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Currently, healthy trees can be removed from single family residences without a permit or a tree replacement plan. To what extent do you support or oppose amending the City’s tree ordinance to require a city-issued permit to remove trees from private property?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Strongly support – </a:t>
            </a:r>
            <a:r>
              <a:rPr lang="en-US" sz="2000" dirty="0" smtClean="0"/>
              <a:t>23%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Somewhat support – </a:t>
            </a:r>
            <a:r>
              <a:rPr lang="en-US" sz="2000" dirty="0" smtClean="0"/>
              <a:t>32%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Somewhat oppose – </a:t>
            </a:r>
            <a:r>
              <a:rPr lang="en-US" sz="2000" dirty="0" smtClean="0"/>
              <a:t>22%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Strongly oppose – </a:t>
            </a:r>
            <a:r>
              <a:rPr lang="en-US" sz="2000" dirty="0" smtClean="0"/>
              <a:t>23% </a:t>
            </a: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566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4024" y="192024"/>
            <a:ext cx="6665912" cy="987552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579" y="1509308"/>
            <a:ext cx="801291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FF8000"/>
                </a:solidFill>
              </a:rPr>
              <a:t>Policy Question #2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Do you think that the current level of traffic enforcement by the Decatur Police Department is too little, too much or about right?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Too much – 8%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About right– 75%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Too little– 17%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1017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64" y="239868"/>
            <a:ext cx="6665912" cy="1159164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Contracted with the National Research Center, Inc. for fourth time</a:t>
            </a:r>
          </a:p>
          <a:p>
            <a:pPr eaLnBrk="1" hangingPunct="1"/>
            <a:r>
              <a:rPr lang="en-US" dirty="0" smtClean="0"/>
              <a:t>Survey conducted by mail in February &amp; March, 2012</a:t>
            </a:r>
          </a:p>
          <a:p>
            <a:pPr eaLnBrk="1" hangingPunct="1"/>
            <a:r>
              <a:rPr lang="en-US" dirty="0" smtClean="0"/>
              <a:t>1200 randomly selected residential addresses in the 30030 zip code</a:t>
            </a:r>
          </a:p>
          <a:p>
            <a:pPr eaLnBrk="1" hangingPunct="1"/>
            <a:r>
              <a:rPr lang="en-US" dirty="0" smtClean="0"/>
              <a:t>468 returned for a response rate of 40% </a:t>
            </a:r>
          </a:p>
        </p:txBody>
      </p:sp>
    </p:spTree>
    <p:extLst>
      <p:ext uri="{BB962C8B-B14F-4D97-AF65-F5344CB8AC3E}">
        <p14:creationId xmlns:p14="http://schemas.microsoft.com/office/powerpoint/2010/main" val="6819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744" y="201168"/>
            <a:ext cx="6665912" cy="932688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9808" y="1444925"/>
            <a:ext cx="7799832" cy="3783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FF8000"/>
                </a:solidFill>
              </a:rPr>
              <a:t>Policy Question #3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Please indicate to what extent you would support or oppose financing that would use tax funds for the renovation of the old Beacon School complex, including construction of a new Decatur Police Department headquarters on West Trinity Place.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Strongly support – 26%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Somewhat support – 51%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Somewhat oppose – 14%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Strongly oppose – 8%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4676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9744" y="256031"/>
            <a:ext cx="6665912" cy="1105177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5 Positive Responses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536" y="1381680"/>
            <a:ext cx="8265955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8000"/>
                </a:solidFill>
              </a:rPr>
              <a:t>Rated as “excellent” or “good”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/>
              <a:t>		</a:t>
            </a:r>
            <a:r>
              <a:rPr lang="en-US" sz="2400" dirty="0" smtClean="0"/>
              <a:t>Safety in Decatur’s downtown area and 	neighborhoods during the day (98%)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smtClean="0"/>
              <a:t>	Decatur as a place to live (96%)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Decatur as a place to raise children (96%)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Recommend living here to someone who asks (96%)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Overall Quality of Life (96%)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953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896" y="150722"/>
            <a:ext cx="6665912" cy="111115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5 Positive Responses across the years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935" y="2054834"/>
            <a:ext cx="8496729" cy="4770537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					</a:t>
            </a:r>
          </a:p>
          <a:p>
            <a:endParaRPr lang="en-US" sz="1600" dirty="0" smtClean="0">
              <a:latin typeface="+mn-lt"/>
            </a:endParaRPr>
          </a:p>
          <a:p>
            <a:endParaRPr lang="en-US" sz="1600" dirty="0" smtClean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38218"/>
              </p:ext>
            </p:extLst>
          </p:nvPr>
        </p:nvGraphicFramePr>
        <p:xfrm>
          <a:off x="596858" y="1323496"/>
          <a:ext cx="8022211" cy="4531977"/>
        </p:xfrm>
        <a:graphic>
          <a:graphicData uri="http://schemas.openxmlformats.org/drawingml/2006/table">
            <a:tbl>
              <a:tblPr/>
              <a:tblGrid>
                <a:gridCol w="223282"/>
                <a:gridCol w="2599643"/>
                <a:gridCol w="2599643"/>
                <a:gridCol w="2599643"/>
              </a:tblGrid>
              <a:tr h="350864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 dirty="0" smtClean="0">
                          <a:solidFill>
                            <a:srgbClr val="FF8000"/>
                          </a:solidFill>
                          <a:latin typeface="Calibri"/>
                        </a:rPr>
                        <a:t>2012</a:t>
                      </a:r>
                      <a:endParaRPr lang="en-US" sz="1600" b="1" i="0" u="sng" strike="noStrike" dirty="0">
                        <a:solidFill>
                          <a:srgbClr val="FF8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Safety in Decatur’s downtown area and neighborhoods during the day (98%)</a:t>
                      </a: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Decatur as a place to live (97%)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Decatur as a place to live (97%)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2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Decatur as a place to live (96%)</a:t>
                      </a: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Safety in Decatur's downtown area and neighborhoods during the day (96%)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Safety in Decatur's downtown area and neighborhoods during the day (97%)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1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Decatur as a place to raise children (96%)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Recommend living here to someone who asks (97%)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Overall image or reputation of Decatur (94%)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1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Overall Quality of Life (96%)</a:t>
                      </a: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Fire Services (96%)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Decatur as a place to raise children (93%)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30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Recommend living here to someone who asks (96%)</a:t>
                      </a: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Overall Quality of Life (95%)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Cleanliness (90%)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6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6320" y="201168"/>
            <a:ext cx="6665912" cy="1106424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5 Negative Responses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535" y="1340116"/>
            <a:ext cx="8321996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FF8000"/>
                </a:solidFill>
              </a:rPr>
              <a:t>Rated as</a:t>
            </a:r>
            <a:r>
              <a:rPr lang="en-US" sz="2800" dirty="0" smtClean="0">
                <a:solidFill>
                  <a:srgbClr val="FF8000"/>
                </a:solidFill>
              </a:rPr>
              <a:t> “poor”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>
              <a:solidFill>
                <a:srgbClr val="FF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sz="2400" dirty="0" smtClean="0"/>
              <a:t>Traffic signal timing (22%)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Amount of public parking (19%)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Street repair (15%)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Code enforcement (15%)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Employment opportunities (14%)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43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032" y="137160"/>
            <a:ext cx="6665912" cy="123444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5 Needs Improvement Responses through the years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95340"/>
              </p:ext>
            </p:extLst>
          </p:nvPr>
        </p:nvGraphicFramePr>
        <p:xfrm>
          <a:off x="572268" y="1429975"/>
          <a:ext cx="8046800" cy="4090292"/>
        </p:xfrm>
        <a:graphic>
          <a:graphicData uri="http://schemas.openxmlformats.org/drawingml/2006/table">
            <a:tbl>
              <a:tblPr/>
              <a:tblGrid>
                <a:gridCol w="223967"/>
                <a:gridCol w="2607611"/>
                <a:gridCol w="2607611"/>
                <a:gridCol w="2607611"/>
              </a:tblGrid>
              <a:tr h="44842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 dirty="0" smtClean="0">
                          <a:solidFill>
                            <a:srgbClr val="FF8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4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Traffic signal timing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Traffic signal timing (27%)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Traffic signal timing (31%)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68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Amount of public parking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(19%)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Amount of public parking (23%)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Amount of public parking (22%)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68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Street repair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(15%)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Availability of affordable quality childcare (19%)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Traffic flow on major streets (22%)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68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Code enforcement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(15%)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Service to low-income people (18%)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Availability of affordable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quality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housing (20%)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29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8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Employment opportunities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(14%)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Traffic flow on major streets (17%)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Employment opportunities (16%)</a:t>
                      </a:r>
                    </a:p>
                  </a:txBody>
                  <a:tcPr marL="9089" marR="9089" marT="90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7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3618" y="212805"/>
            <a:ext cx="7419109" cy="888631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 “Excellent” Ratings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2985" y="1354859"/>
            <a:ext cx="6975475" cy="36131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8000"/>
                </a:solidFill>
              </a:rPr>
              <a:t>For Service Quality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Recycling – 58%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Fire – 57%</a:t>
            </a:r>
          </a:p>
          <a:p>
            <a:pPr eaLnBrk="1" hangingPunct="1">
              <a:buNone/>
            </a:pPr>
            <a:r>
              <a:rPr lang="en-US" dirty="0" smtClean="0"/>
              <a:t>		Garbage Collection – 50%</a:t>
            </a:r>
          </a:p>
          <a:p>
            <a:pPr eaLnBrk="1" hangingPunct="1">
              <a:buNone/>
            </a:pPr>
            <a:r>
              <a:rPr lang="en-US" dirty="0" smtClean="0"/>
              <a:t>		Police – 45%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City parks – 40%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83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0263" y="171387"/>
            <a:ext cx="6893191" cy="1055156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 “Poor” Ratings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334077"/>
            <a:ext cx="6975475" cy="36131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8000"/>
                </a:solidFill>
              </a:rPr>
              <a:t>For Service Quality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Traffic signal </a:t>
            </a:r>
            <a:r>
              <a:rPr lang="en-US" dirty="0"/>
              <a:t>t</a:t>
            </a:r>
            <a:r>
              <a:rPr lang="en-US" dirty="0" smtClean="0"/>
              <a:t>iming – 22%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Street </a:t>
            </a:r>
            <a:r>
              <a:rPr lang="en-US" dirty="0"/>
              <a:t>r</a:t>
            </a:r>
            <a:r>
              <a:rPr lang="en-US" dirty="0" smtClean="0"/>
              <a:t>epair – 15%</a:t>
            </a:r>
          </a:p>
          <a:p>
            <a:pPr eaLnBrk="1" hangingPunct="1">
              <a:buNone/>
            </a:pPr>
            <a:r>
              <a:rPr lang="en-US" dirty="0" smtClean="0"/>
              <a:t>		Code enforcement – 15%</a:t>
            </a:r>
          </a:p>
          <a:p>
            <a:pPr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	Sidewalk </a:t>
            </a:r>
            <a:r>
              <a:rPr lang="en-US" dirty="0"/>
              <a:t>m</a:t>
            </a:r>
            <a:r>
              <a:rPr lang="en-US" dirty="0" smtClean="0"/>
              <a:t>aintenance – 13%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Storm drainage – 11%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	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38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032" y="128016"/>
            <a:ext cx="6665912" cy="118872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Survey Results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738" y="1323998"/>
            <a:ext cx="7427912" cy="11494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FF8000"/>
                </a:solidFill>
              </a:rPr>
              <a:t>Observation: </a:t>
            </a:r>
            <a:r>
              <a:rPr lang="en-US" sz="2400" dirty="0" smtClean="0"/>
              <a:t>Percentage of respondents who had visited a city park and visited at least 26+ times a year.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331295"/>
              </p:ext>
            </p:extLst>
          </p:nvPr>
        </p:nvGraphicFramePr>
        <p:xfrm>
          <a:off x="1163781" y="2369127"/>
          <a:ext cx="6920345" cy="329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38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1417</Words>
  <Application>Microsoft Office PowerPoint</Application>
  <PresentationFormat>On-screen Show (4:3)</PresentationFormat>
  <Paragraphs>369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City of Decatur</vt:lpstr>
      <vt:lpstr>Citizen Survey Results </vt:lpstr>
      <vt:lpstr>Top 5 Positive Responses</vt:lpstr>
      <vt:lpstr>Top 5 Positive Responses across the years</vt:lpstr>
      <vt:lpstr>Top 5 Negative Responses</vt:lpstr>
      <vt:lpstr>Top 5 Needs Improvement Responses through the years</vt:lpstr>
      <vt:lpstr>Highest “Excellent” Ratings</vt:lpstr>
      <vt:lpstr>Highest “Poor” Ratings</vt:lpstr>
      <vt:lpstr>Citizen Survey Results</vt:lpstr>
      <vt:lpstr>Citizen Survey Results</vt:lpstr>
      <vt:lpstr>Citizen Survey Results</vt:lpstr>
      <vt:lpstr>Citizen Survey Results </vt:lpstr>
      <vt:lpstr>Citizen Survey Results </vt:lpstr>
      <vt:lpstr>Citizen Survey Results </vt:lpstr>
      <vt:lpstr>Citizen Survey Results </vt:lpstr>
      <vt:lpstr>Citizen Survey Results </vt:lpstr>
      <vt:lpstr>Citizen Survey Results</vt:lpstr>
      <vt:lpstr>Citizen Survey Results</vt:lpstr>
      <vt:lpstr>Citizen Survey Results</vt:lpstr>
      <vt:lpstr>Citizen Survey Results</vt:lpstr>
    </vt:vector>
  </TitlesOfParts>
  <Company>City of Decatur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Decatur</dc:title>
  <dc:creator>Meredith Roark</dc:creator>
  <cp:lastModifiedBy>Meredith Roark</cp:lastModifiedBy>
  <cp:revision>182</cp:revision>
  <dcterms:created xsi:type="dcterms:W3CDTF">2011-04-14T03:16:42Z</dcterms:created>
  <dcterms:modified xsi:type="dcterms:W3CDTF">2012-07-17T19:47:58Z</dcterms:modified>
</cp:coreProperties>
</file>